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notesMasterIdLst>
    <p:notesMasterId r:id="rId30"/>
  </p:notesMasterIdLst>
  <p:sldIdLst>
    <p:sldId id="284" r:id="rId2"/>
    <p:sldId id="285" r:id="rId3"/>
    <p:sldId id="286" r:id="rId4"/>
    <p:sldId id="287" r:id="rId5"/>
    <p:sldId id="260" r:id="rId6"/>
    <p:sldId id="28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1" r:id="rId20"/>
    <p:sldId id="275" r:id="rId21"/>
    <p:sldId id="276" r:id="rId22"/>
    <p:sldId id="289" r:id="rId23"/>
    <p:sldId id="278" r:id="rId24"/>
    <p:sldId id="279" r:id="rId25"/>
    <p:sldId id="280" r:id="rId26"/>
    <p:sldId id="281" r:id="rId27"/>
    <p:sldId id="282" r:id="rId28"/>
    <p:sldId id="290" r:id="rId29"/>
  </p:sldIdLst>
  <p:sldSz cx="18288000" cy="10287000"/>
  <p:notesSz cx="6858000" cy="9144000"/>
  <p:embeddedFontLst>
    <p:embeddedFont>
      <p:font typeface="Canva Sans 1" panose="020B0604020202020204" charset="0"/>
      <p:regular r:id="rId31"/>
    </p:embeddedFont>
    <p:embeddedFont>
      <p:font typeface="Canva Sans 1 Italics" panose="020B0604020202020204" charset="0"/>
      <p:regular r:id="rId32"/>
    </p:embeddedFont>
    <p:embeddedFont>
      <p:font typeface="DM Sans Bold" panose="020B0604020202020204" charset="0"/>
      <p:regular r:id="rId33"/>
    </p:embeddedFont>
    <p:embeddedFont>
      <p:font typeface="Kollektif Bold" panose="020B0604020202020204" charset="0"/>
      <p:regular r:id="rId34"/>
    </p:embeddedFont>
    <p:embeddedFont>
      <p:font typeface="Quicksand" panose="020B0604020202020204" charset="0"/>
      <p:regular r:id="rId35"/>
    </p:embeddedFont>
    <p:embeddedFont>
      <p:font typeface="Quicksand Bold" panose="020B0604020202020204" charset="0"/>
      <p:regular r:id="rId36"/>
    </p:embeddedFont>
    <p:embeddedFont>
      <p:font typeface="Times New Roman Bold" panose="02020803070505020304" pitchFamily="18" charset="0"/>
      <p:regular r:id="rId37"/>
      <p:bold r:id="rId38"/>
    </p:embeddedFont>
    <p:embeddedFont>
      <p:font typeface="Times New Roman Italics" panose="020B0604020202020204" charset="0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Every project comes with its own set of challenges. What matters is how we address hurdles, the strategies we employed, and the insights we gained along the way.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sourcing is the backbone of any data-driven project. For our initiative, we faced significant challenges in obtaining accurate, relevant, and accessible data to build a meaningful solution.</a:t>
            </a:r>
          </a:p>
          <a:p>
            <a:r>
              <a:rPr lang="en-US"/>
              <a:t>Understanding and sourcing HIPAA codes, especially their descriptions, was a challenge due to limited accessibility and technical jargon.</a:t>
            </a:r>
          </a:p>
          <a:p>
            <a:r>
              <a:rPr lang="en-US"/>
              <a:t>Our team initially lacked in-depth knowledge of healthcare and medical billing, which slowed down the process of understanding data requirements</a:t>
            </a:r>
          </a:p>
          <a:p>
            <a:r>
              <a:rPr lang="en-US"/>
              <a:t>Many critical data sources were locked behind paywalls, which further complicated our efforts to access necessary information.</a:t>
            </a:r>
          </a:p>
          <a:p>
            <a:r>
              <a:rPr lang="en-US"/>
              <a:t>We explored a variety of sources, including federal websites for reliable data, community forums like Reddit for insights, and AI tools like ChatGPT to simplify complex concepts.</a:t>
            </a:r>
          </a:p>
          <a:p>
            <a:r>
              <a:rPr lang="en-US"/>
              <a:t>We reached out to domain experts for guidance, which proved invaluable in understanding industry-specific terminologies and use cases.</a:t>
            </a:r>
          </a:p>
          <a:p>
            <a:r>
              <a:rPr lang="en-US"/>
              <a:t>We tried to directly communicate with hospitals, it was a time-intensive and futile process.</a:t>
            </a:r>
          </a:p>
          <a:p>
            <a:r>
              <a:rPr lang="en-US"/>
              <a:t>Given the constraints, we prioritized a subset of data—CPT codes—to ensure a manageable and impactful deliverable.</a:t>
            </a:r>
          </a:p>
          <a:p>
            <a:r>
              <a:rPr lang="en-US"/>
              <a:t>We learnt that acquiring domain knowledge early in niche projects is critical to building a robust and impactful product. Our efforts reinforced the value of balancing technical expertise with domain understanding.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Here's a snapshot of the unstructured data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Cleaning and automating data is a crucial step in any project. It ensures consistency, accuracy, and efficiency in processing large datasets, enabling meaningful insights.</a:t>
            </a:r>
          </a:p>
          <a:p>
            <a:r>
              <a:rPr lang="en-US"/>
              <a:t>Our datasets had varying formats like JSON, XLSX, CSV, and different column names, and entry structures. This made it challenging to combine or analyze the data effectively.</a:t>
            </a:r>
          </a:p>
          <a:p>
            <a:r>
              <a:rPr lang="en-US"/>
              <a:t>The complexity of automating these processes, especially for inconsistent data formats, required significant effort and iterations to develop robust scripts.</a:t>
            </a:r>
          </a:p>
          <a:p>
            <a:r>
              <a:rPr lang="en-US"/>
              <a:t>We tackled the problem by breaking down the datasets into smaller, manageable issues. This allowed us to address inconsistencies step by step.</a:t>
            </a:r>
          </a:p>
          <a:p>
            <a:r>
              <a:rPr lang="en-US"/>
              <a:t>We utilized tools like Power Query and Python to standardize and normalize the data. These tools significantly reduced manual effort and streamlined the cleaning process.</a:t>
            </a:r>
          </a:p>
          <a:p>
            <a:r>
              <a:rPr lang="en-US"/>
              <a:t>We realized that tackling complexity requires breaking problems into actionable pieces and leveraging the right tools. This approach not only simplifies the process but also delivers impactful results.</a:t>
            </a:r>
          </a:p>
          <a:p>
            <a:r>
              <a:rPr lang="en-US"/>
              <a:t>These efforts in data cleaning and automation laid the groundwork for accurate analysis and reliable integration into the larger system.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"As we started building our schema, we based it on the datasets we gathered from hospital websites and focused on preprocessing and cleaning the data. Meanwhile, Team 5 needed a starting point for their API development. Since the data was extensive and noisy, we were still refining our schema when Team 5 drafted theirs based on the requirements communicated to them.</a:t>
            </a:r>
          </a:p>
          <a:p>
            <a:r>
              <a:rPr lang="en-US"/>
              <a:t>However, a misalignment arose between the schemas. Their design included tables like hospitals, insurance, providers, and plans, while ours had a different structure, featuring negotiated charges, payers, procedures, and plan names. This mismatch resulted in rework for both teams, </a:t>
            </a:r>
          </a:p>
          <a:p>
            <a:r>
              <a:rPr lang="en-US"/>
              <a:t> Later that we came together to resolve Docker issues, API integration challenges, and other technical hurdles. Despite these delays, we successfully aligned our efforts and moved forward smoothly."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" y="9501474"/>
            <a:ext cx="18288000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2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7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3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0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2768602"/>
            <a:ext cx="7406640" cy="6035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1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3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5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59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4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tIns="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6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A046F2-29C6-4339-7CEA-AF9DF303C62C}"/>
              </a:ext>
            </a:extLst>
          </p:cNvPr>
          <p:cNvSpPr txBox="1"/>
          <p:nvPr/>
        </p:nvSpPr>
        <p:spPr>
          <a:xfrm>
            <a:off x="4076700" y="495300"/>
            <a:ext cx="10134600" cy="231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7200" b="1" dirty="0">
                <a:solidFill>
                  <a:srgbClr val="227C9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Times New Roman Bold"/>
              </a:rPr>
              <a:t>CLEARCARE DATA INITIATIVE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CF9CA-E5B2-CFB1-3CC5-AD1153C3696C}"/>
              </a:ext>
            </a:extLst>
          </p:cNvPr>
          <p:cNvSpPr txBox="1"/>
          <p:nvPr/>
        </p:nvSpPr>
        <p:spPr>
          <a:xfrm>
            <a:off x="6248400" y="4610100"/>
            <a:ext cx="5943600" cy="368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TEAM 4 (MIS 6349.001)</a:t>
            </a:r>
          </a:p>
          <a:p>
            <a:pPr algn="ctr">
              <a:lnSpc>
                <a:spcPts val="3520"/>
              </a:lnSpc>
            </a:pPr>
            <a:endParaRPr lang="en-US" sz="2800" dirty="0">
              <a:solidFill>
                <a:srgbClr val="000000"/>
              </a:solidFill>
              <a:latin typeface="Times New Roman"/>
              <a:cs typeface="Times New Roman"/>
              <a:sym typeface="Times New Roman Bold"/>
            </a:endParaRPr>
          </a:p>
          <a:p>
            <a:pPr algn="l">
              <a:lnSpc>
                <a:spcPts val="352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NITHISH YERRAM -  NXY220009</a:t>
            </a:r>
          </a:p>
          <a:p>
            <a:pPr algn="l">
              <a:lnSpc>
                <a:spcPts val="352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UTKARSHA C. -          UXC220003</a:t>
            </a:r>
          </a:p>
          <a:p>
            <a:pPr algn="l">
              <a:lnSpc>
                <a:spcPts val="352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SAI THUSHARA C. -   SXC220023</a:t>
            </a:r>
          </a:p>
          <a:p>
            <a:pPr algn="l">
              <a:lnSpc>
                <a:spcPts val="352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KRATI SHAH -             KXS220081</a:t>
            </a:r>
          </a:p>
          <a:p>
            <a:pPr algn="l">
              <a:lnSpc>
                <a:spcPts val="352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SVAYAM PRABHA -    SXS230003</a:t>
            </a:r>
          </a:p>
          <a:p>
            <a:pPr algn="l">
              <a:lnSpc>
                <a:spcPts val="352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PRANAV NAYAK -      PXN220028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E6DA37-BDEA-CE1F-4ABD-4CC164ED5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5913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44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" y="2476500"/>
            <a:ext cx="5755255" cy="5743698"/>
          </a:xfrm>
          <a:custGeom>
            <a:avLst/>
            <a:gdLst/>
            <a:ahLst/>
            <a:cxnLst/>
            <a:rect l="l" t="t" r="r" b="b"/>
            <a:pathLst>
              <a:path w="5755255" h="5743698">
                <a:moveTo>
                  <a:pt x="0" y="0"/>
                </a:moveTo>
                <a:lnTo>
                  <a:pt x="5755255" y="0"/>
                </a:lnTo>
                <a:lnTo>
                  <a:pt x="5755255" y="5743697"/>
                </a:lnTo>
                <a:lnTo>
                  <a:pt x="0" y="5743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66556" y="7192897"/>
            <a:ext cx="11301259" cy="1511543"/>
          </a:xfrm>
          <a:custGeom>
            <a:avLst/>
            <a:gdLst/>
            <a:ahLst/>
            <a:cxnLst/>
            <a:rect l="l" t="t" r="r" b="b"/>
            <a:pathLst>
              <a:path w="11301259" h="1511543">
                <a:moveTo>
                  <a:pt x="0" y="0"/>
                </a:moveTo>
                <a:lnTo>
                  <a:pt x="11301259" y="0"/>
                </a:lnTo>
                <a:lnTo>
                  <a:pt x="11301259" y="1511543"/>
                </a:lnTo>
                <a:lnTo>
                  <a:pt x="0" y="1511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98482" y="2295366"/>
            <a:ext cx="7666395" cy="4424899"/>
          </a:xfrm>
          <a:custGeom>
            <a:avLst/>
            <a:gdLst/>
            <a:ahLst/>
            <a:cxnLst/>
            <a:rect l="l" t="t" r="r" b="b"/>
            <a:pathLst>
              <a:path w="7666395" h="4424899">
                <a:moveTo>
                  <a:pt x="0" y="0"/>
                </a:moveTo>
                <a:lnTo>
                  <a:pt x="7666395" y="0"/>
                </a:lnTo>
                <a:lnTo>
                  <a:pt x="7666395" y="4424899"/>
                </a:lnTo>
                <a:lnTo>
                  <a:pt x="0" y="4424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96326" y="725835"/>
            <a:ext cx="12125204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UNSTRUCTURED</a:t>
            </a:r>
            <a:r>
              <a:rPr lang="en-US" sz="7200" b="1" dirty="0">
                <a:solidFill>
                  <a:srgbClr val="FFBD5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1522" y="8868092"/>
            <a:ext cx="3053001" cy="56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Json data format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27334" y="8853539"/>
            <a:ext cx="6179701" cy="56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Excel data format with null values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14577077" y="7345391"/>
            <a:ext cx="3710923" cy="2060038"/>
          </a:xfrm>
          <a:custGeom>
            <a:avLst/>
            <a:gdLst/>
            <a:ahLst/>
            <a:cxnLst/>
            <a:rect l="l" t="t" r="r" b="b"/>
            <a:pathLst>
              <a:path w="3710923" h="2060038">
                <a:moveTo>
                  <a:pt x="0" y="0"/>
                </a:moveTo>
                <a:lnTo>
                  <a:pt x="3710922" y="0"/>
                </a:lnTo>
                <a:lnTo>
                  <a:pt x="3710922" y="2060038"/>
                </a:lnTo>
                <a:lnTo>
                  <a:pt x="0" y="206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533400" y="799665"/>
            <a:ext cx="19638885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DATA</a:t>
            </a:r>
            <a:r>
              <a:rPr lang="en-US" sz="7200" b="1" dirty="0">
                <a:solidFill>
                  <a:srgbClr val="FE6D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CLEANING</a:t>
            </a:r>
            <a:r>
              <a:rPr lang="en-US" sz="7200" b="1" dirty="0">
                <a:solidFill>
                  <a:srgbClr val="FE6D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| </a:t>
            </a: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AUTOMATION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5410" y="3823335"/>
            <a:ext cx="7616253" cy="247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Inconsistencies in Pricing Data</a:t>
            </a:r>
          </a:p>
          <a:p>
            <a:pPr algn="l">
              <a:lnSpc>
                <a:spcPts val="48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     File &amp; Entries format, Column Names,  </a:t>
            </a:r>
          </a:p>
          <a:p>
            <a:pPr marL="690881" lvl="1" indent="-345440" algn="l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Automation Scripts Complexity </a:t>
            </a:r>
          </a:p>
          <a:p>
            <a:pPr algn="l">
              <a:lnSpc>
                <a:spcPts val="4800"/>
              </a:lnSpc>
            </a:pPr>
            <a:endParaRPr lang="en-US" sz="3200" dirty="0">
              <a:solidFill>
                <a:srgbClr val="54545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33266" y="2751230"/>
            <a:ext cx="7769161" cy="84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566965" y="2751230"/>
            <a:ext cx="8167439" cy="2606348"/>
            <a:chOff x="0" y="0"/>
            <a:chExt cx="10889919" cy="347513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136885"/>
              <a:ext cx="9806870" cy="2338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73062" lvl="1" indent="-336531" algn="l">
                <a:lnSpc>
                  <a:spcPts val="4676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/>
                </a:rPr>
                <a:t>Broke down datasets to individual issues</a:t>
              </a:r>
            </a:p>
            <a:p>
              <a:pPr marL="673062" lvl="1" indent="-336531" algn="l">
                <a:lnSpc>
                  <a:spcPts val="4676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/>
                </a:rPr>
                <a:t>Power Query &amp; Python to normalize datasets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31038" y="0"/>
              <a:ext cx="10358881" cy="1126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44"/>
                </a:lnSpc>
              </a:pPr>
              <a:r>
                <a:rPr lang="en-US" sz="5600" b="1" dirty="0">
                  <a:solidFill>
                    <a:srgbClr val="227C9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SOLUTIONS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0" y="6634777"/>
            <a:ext cx="182880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LEARNINGS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17561" y="7339246"/>
            <a:ext cx="12169180" cy="117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Tackling complexity requires breaking problems into actionable pieces and using the right tools, deliver impactful results.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8200" y="2552700"/>
            <a:ext cx="9540253" cy="6434312"/>
            <a:chOff x="0" y="0"/>
            <a:chExt cx="28406632" cy="191585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06632" cy="19158521"/>
            </a:xfrm>
            <a:custGeom>
              <a:avLst/>
              <a:gdLst/>
              <a:ahLst/>
              <a:cxnLst/>
              <a:rect l="l" t="t" r="r" b="b"/>
              <a:pathLst>
                <a:path w="28406632" h="19158521">
                  <a:moveTo>
                    <a:pt x="0" y="0"/>
                  </a:moveTo>
                  <a:lnTo>
                    <a:pt x="28406632" y="0"/>
                  </a:lnTo>
                  <a:lnTo>
                    <a:pt x="28406632" y="19158521"/>
                  </a:lnTo>
                  <a:lnTo>
                    <a:pt x="0" y="19158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68" b="-96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89129" y="6935269"/>
            <a:ext cx="4420055" cy="2695155"/>
          </a:xfrm>
          <a:custGeom>
            <a:avLst/>
            <a:gdLst/>
            <a:ahLst/>
            <a:cxnLst/>
            <a:rect l="l" t="t" r="r" b="b"/>
            <a:pathLst>
              <a:path w="4420055" h="2695155">
                <a:moveTo>
                  <a:pt x="0" y="0"/>
                </a:moveTo>
                <a:lnTo>
                  <a:pt x="4420055" y="0"/>
                </a:lnTo>
                <a:lnTo>
                  <a:pt x="4420055" y="2695155"/>
                </a:lnTo>
                <a:lnTo>
                  <a:pt x="0" y="2695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97772" y="554934"/>
            <a:ext cx="18714371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DATABASE</a:t>
            </a:r>
            <a:r>
              <a:rPr lang="en-US" sz="7200" b="1" dirty="0">
                <a:solidFill>
                  <a:srgbClr val="FE6D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55172"/>
            <a:ext cx="6361122" cy="2103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Ambiguous Relationships</a:t>
            </a:r>
          </a:p>
          <a:p>
            <a:pPr marL="604523" lvl="1" indent="-302261" algn="l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Redundant Data </a:t>
            </a:r>
          </a:p>
          <a:p>
            <a:pPr marL="604523" lvl="1" indent="-302261" algn="l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Scalability Issues</a:t>
            </a:r>
          </a:p>
          <a:p>
            <a:pPr marL="604523" lvl="1" indent="-302261" algn="l">
              <a:lnSpc>
                <a:spcPts val="4200"/>
              </a:lnSpc>
              <a:buFont typeface="Arial"/>
              <a:buChar char="•"/>
            </a:pPr>
            <a:endParaRPr lang="en-US" sz="2800" dirty="0">
              <a:solidFill>
                <a:srgbClr val="54545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96800" y="9124034"/>
            <a:ext cx="3122078" cy="361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1 Italics"/>
                <a:cs typeface="Times New Roman" panose="02020603050405020304" pitchFamily="18" charset="0"/>
                <a:sym typeface="Canva Sans 1 Italics"/>
              </a:rPr>
              <a:t>Initial Version of ERD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7174" y="3720941"/>
            <a:ext cx="636112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 Italics"/>
                <a:cs typeface="Times New Roman" panose="02020603050405020304" pitchFamily="18" charset="0"/>
                <a:sym typeface="Times New Roman Bold Italics"/>
              </a:rPr>
              <a:t>Opportunities for Improvement :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3341" y="1613734"/>
            <a:ext cx="1802325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Preliminary ERD: A Starting Point for Database Structure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9385" y="1851826"/>
            <a:ext cx="11301259" cy="3559897"/>
          </a:xfrm>
          <a:custGeom>
            <a:avLst/>
            <a:gdLst/>
            <a:ahLst/>
            <a:cxnLst/>
            <a:rect l="l" t="t" r="r" b="b"/>
            <a:pathLst>
              <a:path w="11301259" h="3559897">
                <a:moveTo>
                  <a:pt x="0" y="0"/>
                </a:moveTo>
                <a:lnTo>
                  <a:pt x="11301259" y="0"/>
                </a:lnTo>
                <a:lnTo>
                  <a:pt x="11301259" y="3559897"/>
                </a:lnTo>
                <a:lnTo>
                  <a:pt x="0" y="3559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6812" y="6337000"/>
            <a:ext cx="17374374" cy="2671310"/>
          </a:xfrm>
          <a:custGeom>
            <a:avLst/>
            <a:gdLst/>
            <a:ahLst/>
            <a:cxnLst/>
            <a:rect l="l" t="t" r="r" b="b"/>
            <a:pathLst>
              <a:path w="17374374" h="2671310">
                <a:moveTo>
                  <a:pt x="0" y="0"/>
                </a:moveTo>
                <a:lnTo>
                  <a:pt x="17374374" y="0"/>
                </a:lnTo>
                <a:lnTo>
                  <a:pt x="17374374" y="2671310"/>
                </a:lnTo>
                <a:lnTo>
                  <a:pt x="0" y="267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9213" y="338285"/>
            <a:ext cx="17106336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A JOURNEY IN REFINING DATABASE DESIGN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23980" y="2958957"/>
            <a:ext cx="4240039" cy="171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procedure_id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cpt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code as a composite primary key</a:t>
            </a:r>
          </a:p>
          <a:p>
            <a:pPr algn="ctr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59385" y="5411723"/>
            <a:ext cx="3712012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AMBIGOUS RELATIONSHIP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4994" y="5372918"/>
            <a:ext cx="4150995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UNAMBIGOUS RELATIONSHIP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34088" y="7313466"/>
            <a:ext cx="4469169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 Table for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names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4785" y="9079509"/>
            <a:ext cx="2851071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UNREFINED TABLES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50786" y="9085646"/>
            <a:ext cx="2412087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REFINED TABLES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08880" y="2764752"/>
            <a:ext cx="12879120" cy="6648846"/>
          </a:xfrm>
          <a:custGeom>
            <a:avLst/>
            <a:gdLst/>
            <a:ahLst/>
            <a:cxnLst/>
            <a:rect l="l" t="t" r="r" b="b"/>
            <a:pathLst>
              <a:path w="12879120" h="6648846">
                <a:moveTo>
                  <a:pt x="0" y="0"/>
                </a:moveTo>
                <a:lnTo>
                  <a:pt x="12879120" y="0"/>
                </a:lnTo>
                <a:lnTo>
                  <a:pt x="12879120" y="6648846"/>
                </a:lnTo>
                <a:lnTo>
                  <a:pt x="0" y="664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5741" y="759920"/>
            <a:ext cx="1760611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DATABASE DESIGN - SOLUTION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050947" y="7295557"/>
            <a:ext cx="2692786" cy="2118041"/>
          </a:xfrm>
          <a:custGeom>
            <a:avLst/>
            <a:gdLst/>
            <a:ahLst/>
            <a:cxnLst/>
            <a:rect l="l" t="t" r="r" b="b"/>
            <a:pathLst>
              <a:path w="2692786" h="2118041">
                <a:moveTo>
                  <a:pt x="0" y="0"/>
                </a:moveTo>
                <a:lnTo>
                  <a:pt x="2692785" y="0"/>
                </a:lnTo>
                <a:lnTo>
                  <a:pt x="2692785" y="2118040"/>
                </a:lnTo>
                <a:lnTo>
                  <a:pt x="0" y="2118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0633" y="2764752"/>
            <a:ext cx="4623316" cy="285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Normalized Structure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Composite Keys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 Relationships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Granular Design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Modular Organization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26742" y="9612813"/>
            <a:ext cx="38345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i="1">
                <a:solidFill>
                  <a:srgbClr val="000000"/>
                </a:solidFill>
                <a:latin typeface="Canva Sans 1 Italics"/>
                <a:ea typeface="Canva Sans 1 Italics"/>
                <a:cs typeface="Canva Sans 1 Italics"/>
                <a:sym typeface="Canva Sans 1 Italics"/>
              </a:rPr>
              <a:t>Final Version of ERD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78068" y="648698"/>
            <a:ext cx="1760611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LESSONS LEARNT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37534" y="8115300"/>
            <a:ext cx="12012931" cy="9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200" i="1" dirty="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The Final ERD is more scalable, normalized, and modular, </a:t>
            </a:r>
          </a:p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200" i="1" dirty="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ensuring a better database structure for future growth and maintenance.</a:t>
            </a:r>
          </a:p>
        </p:txBody>
      </p:sp>
      <p:sp>
        <p:nvSpPr>
          <p:cNvPr id="6" name="Freeform 6"/>
          <p:cNvSpPr/>
          <p:nvPr/>
        </p:nvSpPr>
        <p:spPr>
          <a:xfrm>
            <a:off x="16719007" y="6638986"/>
            <a:ext cx="1618086" cy="3350064"/>
          </a:xfrm>
          <a:custGeom>
            <a:avLst/>
            <a:gdLst/>
            <a:ahLst/>
            <a:cxnLst/>
            <a:rect l="l" t="t" r="r" b="b"/>
            <a:pathLst>
              <a:path w="1618086" h="3350064">
                <a:moveTo>
                  <a:pt x="0" y="0"/>
                </a:moveTo>
                <a:lnTo>
                  <a:pt x="1618086" y="0"/>
                </a:lnTo>
                <a:lnTo>
                  <a:pt x="1618086" y="3350064"/>
                </a:lnTo>
                <a:lnTo>
                  <a:pt x="0" y="3350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55" r="-5528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89945" y="2277876"/>
            <a:ext cx="3428477" cy="2987926"/>
          </a:xfrm>
          <a:custGeom>
            <a:avLst/>
            <a:gdLst/>
            <a:ahLst/>
            <a:cxnLst/>
            <a:rect l="l" t="t" r="r" b="b"/>
            <a:pathLst>
              <a:path w="3428477" h="2987926">
                <a:moveTo>
                  <a:pt x="0" y="0"/>
                </a:moveTo>
                <a:lnTo>
                  <a:pt x="3428477" y="0"/>
                </a:lnTo>
                <a:lnTo>
                  <a:pt x="3428477" y="2987927"/>
                </a:lnTo>
                <a:lnTo>
                  <a:pt x="0" y="298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77545" y="2402027"/>
            <a:ext cx="5050013" cy="2642840"/>
          </a:xfrm>
          <a:custGeom>
            <a:avLst/>
            <a:gdLst/>
            <a:ahLst/>
            <a:cxnLst/>
            <a:rect l="l" t="t" r="r" b="b"/>
            <a:pathLst>
              <a:path w="5050013" h="2642840">
                <a:moveTo>
                  <a:pt x="0" y="0"/>
                </a:moveTo>
                <a:lnTo>
                  <a:pt x="5050013" y="0"/>
                </a:lnTo>
                <a:lnTo>
                  <a:pt x="5050013" y="2642840"/>
                </a:lnTo>
                <a:lnTo>
                  <a:pt x="0" y="264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23551" y="5931913"/>
            <a:ext cx="5402461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Embracing Iterative Refinement</a:t>
            </a:r>
          </a:p>
          <a:p>
            <a:pPr algn="ctr">
              <a:lnSpc>
                <a:spcPts val="4480"/>
              </a:lnSpc>
            </a:pPr>
            <a:endParaRPr lang="en-US" sz="32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42166" y="5910640"/>
            <a:ext cx="4085392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Importance of Feedback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941" y="2275525"/>
            <a:ext cx="12746554" cy="2867975"/>
          </a:xfrm>
          <a:custGeom>
            <a:avLst/>
            <a:gdLst/>
            <a:ahLst/>
            <a:cxnLst/>
            <a:rect l="l" t="t" r="r" b="b"/>
            <a:pathLst>
              <a:path w="12746554" h="2867975">
                <a:moveTo>
                  <a:pt x="0" y="0"/>
                </a:moveTo>
                <a:lnTo>
                  <a:pt x="12746554" y="0"/>
                </a:lnTo>
                <a:lnTo>
                  <a:pt x="12746554" y="2867975"/>
                </a:lnTo>
                <a:lnTo>
                  <a:pt x="0" y="286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15000" y="5829300"/>
            <a:ext cx="12039600" cy="3645863"/>
          </a:xfrm>
          <a:custGeom>
            <a:avLst/>
            <a:gdLst/>
            <a:ahLst/>
            <a:cxnLst/>
            <a:rect l="l" t="t" r="r" b="b"/>
            <a:pathLst>
              <a:path w="12727841" h="4041090">
                <a:moveTo>
                  <a:pt x="0" y="0"/>
                </a:moveTo>
                <a:lnTo>
                  <a:pt x="12727841" y="0"/>
                </a:lnTo>
                <a:lnTo>
                  <a:pt x="12727841" y="4041090"/>
                </a:lnTo>
                <a:lnTo>
                  <a:pt x="0" y="404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0941" y="621060"/>
            <a:ext cx="1760611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DATA LOADING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06179" y="2576455"/>
            <a:ext cx="4440879" cy="234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Procedure Table</a:t>
            </a:r>
          </a:p>
          <a:p>
            <a:pPr algn="ctr">
              <a:lnSpc>
                <a:spcPts val="2519"/>
              </a:lnSpc>
            </a:pPr>
            <a:endParaRPr lang="en-US" sz="2399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2519"/>
              </a:lnSpc>
            </a:pPr>
            <a:r>
              <a:rPr lang="en-US" sz="17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procedure_id</a:t>
            </a:r>
            <a:r>
              <a:rPr lang="en-US" sz="1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-&gt; Primary Key of Procedure Table</a:t>
            </a:r>
          </a:p>
          <a:p>
            <a:pPr algn="ctr">
              <a:lnSpc>
                <a:spcPts val="2519"/>
              </a:lnSpc>
            </a:pPr>
            <a:r>
              <a:rPr lang="en-US" sz="17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hospital_id</a:t>
            </a:r>
            <a:r>
              <a:rPr lang="en-US" sz="1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-&gt; Foreign Key referencing to Hospital Table</a:t>
            </a:r>
          </a:p>
          <a:p>
            <a:pPr algn="ctr">
              <a:lnSpc>
                <a:spcPts val="2519"/>
              </a:lnSpc>
            </a:pPr>
            <a:endParaRPr lang="en-US" sz="1799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3902" y="6286500"/>
            <a:ext cx="4689083" cy="329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Negotiated Table</a:t>
            </a:r>
          </a:p>
          <a:p>
            <a:pPr algn="ctr">
              <a:lnSpc>
                <a:spcPts val="2519"/>
              </a:lnSpc>
            </a:pPr>
            <a:endParaRPr lang="en-US" sz="2399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2519"/>
              </a:lnSpc>
            </a:pPr>
            <a:r>
              <a:rPr lang="en-US" sz="1799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negotiated_id</a:t>
            </a:r>
            <a:r>
              <a:rPr lang="en-US" sz="17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-&gt; Primary Key of Negotiated Table</a:t>
            </a:r>
          </a:p>
          <a:p>
            <a:pPr algn="ctr">
              <a:lnSpc>
                <a:spcPts val="2519"/>
              </a:lnSpc>
            </a:pPr>
            <a:r>
              <a:rPr lang="en-US" sz="1799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CPT_code</a:t>
            </a:r>
            <a:r>
              <a:rPr lang="en-US" sz="17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and </a:t>
            </a:r>
            <a:r>
              <a:rPr lang="en-US" sz="1799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procedure_id</a:t>
            </a:r>
            <a:r>
              <a:rPr lang="en-US" sz="17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-&gt; Composite Primary Key</a:t>
            </a:r>
          </a:p>
          <a:p>
            <a:pPr algn="ctr">
              <a:lnSpc>
                <a:spcPts val="2519"/>
              </a:lnSpc>
            </a:pPr>
            <a:r>
              <a:rPr lang="en-US" sz="1799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payer_id</a:t>
            </a:r>
            <a:r>
              <a:rPr lang="en-US" sz="17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and </a:t>
            </a:r>
            <a:r>
              <a:rPr lang="en-US" sz="1799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plan_id</a:t>
            </a:r>
            <a:r>
              <a:rPr lang="en-US" sz="17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-&gt; Foreign keys referencing the Payer and Plan tables, respectively.</a:t>
            </a:r>
          </a:p>
          <a:p>
            <a:pPr algn="ctr">
              <a:lnSpc>
                <a:spcPts val="2519"/>
              </a:lnSpc>
            </a:pPr>
            <a:endParaRPr lang="en-US" sz="1799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741" y="759920"/>
            <a:ext cx="1760611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OPTIMIZED SOLUTION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456747" y="3011330"/>
            <a:ext cx="17374507" cy="5690151"/>
          </a:xfrm>
          <a:custGeom>
            <a:avLst/>
            <a:gdLst/>
            <a:ahLst/>
            <a:cxnLst/>
            <a:rect l="l" t="t" r="r" b="b"/>
            <a:pathLst>
              <a:path w="17374507" h="5690151">
                <a:moveTo>
                  <a:pt x="0" y="0"/>
                </a:moveTo>
                <a:lnTo>
                  <a:pt x="17374506" y="0"/>
                </a:lnTo>
                <a:lnTo>
                  <a:pt x="17374506" y="5690151"/>
                </a:lnTo>
                <a:lnTo>
                  <a:pt x="0" y="569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741" y="759920"/>
            <a:ext cx="1760611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VISUALIZATION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645741" y="2371460"/>
            <a:ext cx="16918869" cy="7084776"/>
          </a:xfrm>
          <a:custGeom>
            <a:avLst/>
            <a:gdLst/>
            <a:ahLst/>
            <a:cxnLst/>
            <a:rect l="l" t="t" r="r" b="b"/>
            <a:pathLst>
              <a:path w="16918869" h="7084776">
                <a:moveTo>
                  <a:pt x="0" y="0"/>
                </a:moveTo>
                <a:lnTo>
                  <a:pt x="16918869" y="0"/>
                </a:lnTo>
                <a:lnTo>
                  <a:pt x="16918869" y="7084776"/>
                </a:lnTo>
                <a:lnTo>
                  <a:pt x="0" y="7084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0EFF9E60-6035-B3A9-F23B-4357E8F1C9D0}"/>
              </a:ext>
            </a:extLst>
          </p:cNvPr>
          <p:cNvSpPr txBox="1"/>
          <p:nvPr/>
        </p:nvSpPr>
        <p:spPr>
          <a:xfrm>
            <a:off x="340941" y="621060"/>
            <a:ext cx="1760611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WHY DOCKER?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28AAB2-5D1B-16AD-0BD0-059A572AE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19500"/>
            <a:ext cx="6858000" cy="3353562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2EA43CCA-11FE-1752-6C71-D13EBFACF974}"/>
              </a:ext>
            </a:extLst>
          </p:cNvPr>
          <p:cNvSpPr txBox="1"/>
          <p:nvPr/>
        </p:nvSpPr>
        <p:spPr>
          <a:xfrm>
            <a:off x="8915400" y="3591232"/>
            <a:ext cx="7756812" cy="433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630" lvl="1" indent="-351815" algn="l">
              <a:lnSpc>
                <a:spcPts val="4888"/>
              </a:lnSpc>
              <a:buFont typeface="Arial"/>
              <a:buChar char="•"/>
            </a:pPr>
            <a:r>
              <a:rPr lang="en-US" sz="3200" dirty="0"/>
              <a:t>Key Benefits of Docker : </a:t>
            </a:r>
          </a:p>
          <a:p>
            <a:pPr marL="703630" lvl="1" indent="-351815" algn="l">
              <a:lnSpc>
                <a:spcPts val="4888"/>
              </a:lnSpc>
              <a:buFont typeface="Arial"/>
              <a:buChar char="•"/>
            </a:pPr>
            <a:r>
              <a:rPr lang="en-US" sz="3200" dirty="0"/>
              <a:t>Portability: Run anywhere. </a:t>
            </a:r>
          </a:p>
          <a:p>
            <a:pPr marL="703630" lvl="1" indent="-351815" algn="l">
              <a:lnSpc>
                <a:spcPts val="4888"/>
              </a:lnSpc>
              <a:buFont typeface="Arial"/>
              <a:buChar char="•"/>
            </a:pPr>
            <a:r>
              <a:rPr lang="en-US" sz="3200" dirty="0"/>
              <a:t>Resource-efficient: Lightweight.</a:t>
            </a:r>
          </a:p>
          <a:p>
            <a:pPr marL="703630" lvl="1" indent="-351815" algn="l">
              <a:lnSpc>
                <a:spcPts val="4888"/>
              </a:lnSpc>
              <a:buFont typeface="Arial"/>
              <a:buChar char="•"/>
            </a:pPr>
            <a:r>
              <a:rPr lang="en-US" sz="3200" dirty="0"/>
              <a:t>Scalable: Easily scale services.</a:t>
            </a:r>
          </a:p>
          <a:p>
            <a:pPr marL="703630" lvl="1" indent="-351815" algn="l">
              <a:lnSpc>
                <a:spcPts val="4888"/>
              </a:lnSpc>
              <a:buFont typeface="Arial"/>
              <a:buChar char="•"/>
            </a:pPr>
            <a:r>
              <a:rPr lang="en-US" sz="3200" dirty="0"/>
              <a:t>Isolation: Prevents conflicts. </a:t>
            </a:r>
          </a:p>
          <a:p>
            <a:pPr marL="703630" lvl="1" indent="-351815" algn="l">
              <a:lnSpc>
                <a:spcPts val="4888"/>
              </a:lnSpc>
              <a:buFont typeface="Arial"/>
              <a:buChar char="•"/>
            </a:pPr>
            <a:r>
              <a:rPr lang="en-US" sz="3200" dirty="0"/>
              <a:t>Faster CI/CD: Integrates with DevOps pipelines.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636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2783891" y="337199"/>
            <a:ext cx="12866041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 dirty="0">
                <a:solidFill>
                  <a:srgbClr val="227C9D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INTRODUCTION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124200" y="2432466"/>
            <a:ext cx="3536024" cy="1027869"/>
            <a:chOff x="0" y="0"/>
            <a:chExt cx="931299" cy="2707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31299" cy="270714"/>
            </a:xfrm>
            <a:custGeom>
              <a:avLst/>
              <a:gdLst/>
              <a:ahLst/>
              <a:cxnLst/>
              <a:rect l="l" t="t" r="r" b="b"/>
              <a:pathLst>
                <a:path w="931299" h="270714">
                  <a:moveTo>
                    <a:pt x="111662" y="0"/>
                  </a:moveTo>
                  <a:lnTo>
                    <a:pt x="819637" y="0"/>
                  </a:lnTo>
                  <a:cubicBezTo>
                    <a:pt x="881306" y="0"/>
                    <a:pt x="931299" y="49993"/>
                    <a:pt x="931299" y="111662"/>
                  </a:cubicBezTo>
                  <a:lnTo>
                    <a:pt x="931299" y="159053"/>
                  </a:lnTo>
                  <a:cubicBezTo>
                    <a:pt x="931299" y="220722"/>
                    <a:pt x="881306" y="270714"/>
                    <a:pt x="819637" y="270714"/>
                  </a:cubicBezTo>
                  <a:lnTo>
                    <a:pt x="111662" y="270714"/>
                  </a:lnTo>
                  <a:cubicBezTo>
                    <a:pt x="49993" y="270714"/>
                    <a:pt x="0" y="220722"/>
                    <a:pt x="0" y="159053"/>
                  </a:cubicBezTo>
                  <a:lnTo>
                    <a:pt x="0" y="111662"/>
                  </a:lnTo>
                  <a:cubicBezTo>
                    <a:pt x="0" y="49993"/>
                    <a:pt x="49993" y="0"/>
                    <a:pt x="111662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931299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514195" y="2725971"/>
            <a:ext cx="570271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OBJECTIVE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43181" y="4539656"/>
            <a:ext cx="7466823" cy="977426"/>
            <a:chOff x="0" y="0"/>
            <a:chExt cx="1966571" cy="2574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6571" cy="257429"/>
            </a:xfrm>
            <a:custGeom>
              <a:avLst/>
              <a:gdLst/>
              <a:ahLst/>
              <a:cxnLst/>
              <a:rect l="l" t="t" r="r" b="b"/>
              <a:pathLst>
                <a:path w="1966571" h="257429">
                  <a:moveTo>
                    <a:pt x="52879" y="0"/>
                  </a:moveTo>
                  <a:lnTo>
                    <a:pt x="1913692" y="0"/>
                  </a:lnTo>
                  <a:cubicBezTo>
                    <a:pt x="1927716" y="0"/>
                    <a:pt x="1941166" y="5571"/>
                    <a:pt x="1951083" y="15488"/>
                  </a:cubicBezTo>
                  <a:cubicBezTo>
                    <a:pt x="1960999" y="25405"/>
                    <a:pt x="1966571" y="38855"/>
                    <a:pt x="1966571" y="52879"/>
                  </a:cubicBezTo>
                  <a:lnTo>
                    <a:pt x="1966571" y="204550"/>
                  </a:lnTo>
                  <a:cubicBezTo>
                    <a:pt x="1966571" y="233754"/>
                    <a:pt x="1942896" y="257429"/>
                    <a:pt x="1913692" y="257429"/>
                  </a:cubicBezTo>
                  <a:lnTo>
                    <a:pt x="52879" y="257429"/>
                  </a:lnTo>
                  <a:cubicBezTo>
                    <a:pt x="23675" y="257429"/>
                    <a:pt x="0" y="233754"/>
                    <a:pt x="0" y="204550"/>
                  </a:cubicBezTo>
                  <a:lnTo>
                    <a:pt x="0" y="52879"/>
                  </a:lnTo>
                  <a:cubicBezTo>
                    <a:pt x="0" y="23675"/>
                    <a:pt x="23675" y="0"/>
                    <a:pt x="52879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966571" cy="238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814741" y="4787351"/>
            <a:ext cx="727779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PRICE TRANSPARENCY LAW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863654" y="6531964"/>
            <a:ext cx="2330114" cy="1027869"/>
            <a:chOff x="0" y="0"/>
            <a:chExt cx="613693" cy="270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3693" cy="270714"/>
            </a:xfrm>
            <a:custGeom>
              <a:avLst/>
              <a:gdLst/>
              <a:ahLst/>
              <a:cxnLst/>
              <a:rect l="l" t="t" r="r" b="b"/>
              <a:pathLst>
                <a:path w="613693" h="270714">
                  <a:moveTo>
                    <a:pt x="135357" y="0"/>
                  </a:moveTo>
                  <a:lnTo>
                    <a:pt x="478335" y="0"/>
                  </a:lnTo>
                  <a:cubicBezTo>
                    <a:pt x="514234" y="0"/>
                    <a:pt x="548663" y="14261"/>
                    <a:pt x="574047" y="39645"/>
                  </a:cubicBezTo>
                  <a:cubicBezTo>
                    <a:pt x="599432" y="65030"/>
                    <a:pt x="613693" y="99458"/>
                    <a:pt x="613693" y="135357"/>
                  </a:cubicBezTo>
                  <a:lnTo>
                    <a:pt x="613693" y="135357"/>
                  </a:lnTo>
                  <a:cubicBezTo>
                    <a:pt x="613693" y="210113"/>
                    <a:pt x="553091" y="270714"/>
                    <a:pt x="478335" y="270714"/>
                  </a:cubicBezTo>
                  <a:lnTo>
                    <a:pt x="135357" y="270714"/>
                  </a:lnTo>
                  <a:cubicBezTo>
                    <a:pt x="99458" y="270714"/>
                    <a:pt x="65030" y="256454"/>
                    <a:pt x="39645" y="231069"/>
                  </a:cubicBezTo>
                  <a:cubicBezTo>
                    <a:pt x="14261" y="205685"/>
                    <a:pt x="0" y="171256"/>
                    <a:pt x="0" y="135357"/>
                  </a:cubicBezTo>
                  <a:lnTo>
                    <a:pt x="0" y="135357"/>
                  </a:lnTo>
                  <a:cubicBezTo>
                    <a:pt x="0" y="99458"/>
                    <a:pt x="14261" y="65030"/>
                    <a:pt x="39645" y="39645"/>
                  </a:cubicBezTo>
                  <a:cubicBezTo>
                    <a:pt x="65030" y="14261"/>
                    <a:pt x="99458" y="0"/>
                    <a:pt x="135357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13693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405559" y="6809996"/>
            <a:ext cx="570271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599" b="1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WHY?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64096" y="2458099"/>
            <a:ext cx="756975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Improving hospital price transparency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.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54545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364096" y="4348163"/>
            <a:ext cx="7230761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Hospitals to publicly display pricing and billing details.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54545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364096" y="6263727"/>
            <a:ext cx="8154712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Problem: Hidden costs and unclear pricing </a:t>
            </a:r>
          </a:p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Solution: Informed decisions by revealing cost variations between insurance providers.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54545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134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340941" y="621060"/>
            <a:ext cx="1760611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DOCKER INTEGRATION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9670" y="3513094"/>
            <a:ext cx="7756812" cy="3752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630" lvl="1" indent="-351815" algn="l">
              <a:lnSpc>
                <a:spcPts val="488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Data Volume Management </a:t>
            </a:r>
          </a:p>
          <a:p>
            <a:pPr marL="703630" lvl="1" indent="-351815" algn="l">
              <a:lnSpc>
                <a:spcPts val="488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Container Naming Conflict                           </a:t>
            </a:r>
          </a:p>
          <a:p>
            <a:pPr marL="703630" lvl="1" indent="-351815" algn="l">
              <a:lnSpc>
                <a:spcPts val="488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Port Mapping Challenge                                                         </a:t>
            </a:r>
          </a:p>
          <a:p>
            <a:pPr marL="703630" lvl="1" indent="-351815" algn="l">
              <a:lnSpc>
                <a:spcPts val="488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Performance Monitoring </a:t>
            </a:r>
          </a:p>
          <a:p>
            <a:pPr marL="703630" lvl="1" indent="-351815" algn="l">
              <a:lnSpc>
                <a:spcPts val="488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Use of Docker Swarm                                    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 Bold"/>
              </a:rPr>
              <a:t>                               </a:t>
            </a:r>
          </a:p>
          <a:p>
            <a:pPr algn="l">
              <a:lnSpc>
                <a:spcPts val="4888"/>
              </a:lnSpc>
            </a:pPr>
            <a:endParaRPr lang="en-US" sz="3259" b="1" dirty="0">
              <a:solidFill>
                <a:srgbClr val="545454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69924" y="2466501"/>
            <a:ext cx="7769161" cy="84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66482" y="2357464"/>
            <a:ext cx="8580577" cy="4443990"/>
            <a:chOff x="0" y="0"/>
            <a:chExt cx="11440769" cy="592532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007170"/>
              <a:ext cx="10302935" cy="491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0373" lvl="1" indent="-300187" algn="l">
                <a:lnSpc>
                  <a:spcPts val="4171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/>
                </a:rPr>
                <a:t>Cloud-based storage </a:t>
              </a:r>
            </a:p>
            <a:p>
              <a:pPr marL="600373" lvl="1" indent="-300187" algn="l">
                <a:lnSpc>
                  <a:spcPts val="4171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/>
                </a:rPr>
                <a:t>Standardized naming conventions.</a:t>
              </a:r>
            </a:p>
            <a:p>
              <a:pPr marL="600373" lvl="1" indent="-300187" algn="l">
                <a:lnSpc>
                  <a:spcPts val="4171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/>
                </a:rPr>
                <a:t>Dynamic port allocation, centralized config</a:t>
              </a:r>
            </a:p>
            <a:p>
              <a:pPr marL="600373" lvl="1" indent="-300187" algn="l">
                <a:lnSpc>
                  <a:spcPts val="4171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/>
                </a:rPr>
                <a:t>Prometheus, Grafana integration</a:t>
              </a:r>
            </a:p>
            <a:p>
              <a:pPr marL="600373" lvl="1" indent="-300187" algn="l">
                <a:lnSpc>
                  <a:spcPts val="4171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/>
                </a:rPr>
                <a:t>Container orchestration, scaling, load balancing, high availability, fault tolerance</a:t>
              </a:r>
            </a:p>
            <a:p>
              <a:pPr algn="l">
                <a:lnSpc>
                  <a:spcPts val="4171"/>
                </a:lnSpc>
              </a:pPr>
              <a:endParaRPr lang="en-US" sz="2780" dirty="0">
                <a:solidFill>
                  <a:srgbClr val="54545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57900" y="0"/>
              <a:ext cx="10882869" cy="1004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45"/>
                </a:lnSpc>
              </a:pPr>
              <a:r>
                <a:rPr lang="en-US" sz="4995" b="1">
                  <a:solidFill>
                    <a:srgbClr val="227C9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SOLUTIONS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76542" y="7687241"/>
            <a:ext cx="7769161" cy="84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LEARNINGS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59410" y="8608695"/>
            <a:ext cx="12169180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Seamless integration demands proactive planning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762000" y="1828976"/>
            <a:ext cx="16943252" cy="6629047"/>
          </a:xfrm>
          <a:custGeom>
            <a:avLst/>
            <a:gdLst/>
            <a:ahLst/>
            <a:cxnLst/>
            <a:rect l="l" t="t" r="r" b="b"/>
            <a:pathLst>
              <a:path w="16943252" h="6629047">
                <a:moveTo>
                  <a:pt x="0" y="0"/>
                </a:moveTo>
                <a:lnTo>
                  <a:pt x="16943252" y="0"/>
                </a:lnTo>
                <a:lnTo>
                  <a:pt x="16943252" y="6629047"/>
                </a:lnTo>
                <a:lnTo>
                  <a:pt x="0" y="6629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0941" y="621060"/>
            <a:ext cx="17606117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7200" b="1" dirty="0">
                <a:solidFill>
                  <a:srgbClr val="FE6D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DOCKER OUTPUT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1726" y="8755433"/>
            <a:ext cx="6844546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Final Datasets with all Hospital Lists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8050" y="781515"/>
            <a:ext cx="14851900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 dirty="0">
                <a:solidFill>
                  <a:srgbClr val="227C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FINAL INTEGRATION</a:t>
            </a:r>
          </a:p>
        </p:txBody>
      </p:sp>
      <p:sp>
        <p:nvSpPr>
          <p:cNvPr id="22" name="Freeform 22" descr="A screenshot of a computer  Description automatically generated"/>
          <p:cNvSpPr/>
          <p:nvPr/>
        </p:nvSpPr>
        <p:spPr>
          <a:xfrm>
            <a:off x="1844613" y="3077758"/>
            <a:ext cx="7823169" cy="6162589"/>
          </a:xfrm>
          <a:custGeom>
            <a:avLst/>
            <a:gdLst/>
            <a:ahLst/>
            <a:cxnLst/>
            <a:rect l="l" t="t" r="r" b="b"/>
            <a:pathLst>
              <a:path w="7823169" h="6162589">
                <a:moveTo>
                  <a:pt x="0" y="0"/>
                </a:moveTo>
                <a:lnTo>
                  <a:pt x="7823168" y="0"/>
                </a:lnTo>
                <a:lnTo>
                  <a:pt x="7823168" y="6162590"/>
                </a:lnTo>
                <a:lnTo>
                  <a:pt x="0" y="6162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90" b="-1447"/>
            </a:stretch>
          </a:blipFill>
        </p:spPr>
      </p:sp>
      <p:sp>
        <p:nvSpPr>
          <p:cNvPr id="23" name="Freeform 23" descr="A screenshot of a computer  Description automatically generated"/>
          <p:cNvSpPr/>
          <p:nvPr/>
        </p:nvSpPr>
        <p:spPr>
          <a:xfrm>
            <a:off x="10668000" y="1631334"/>
            <a:ext cx="5370019" cy="7627448"/>
          </a:xfrm>
          <a:custGeom>
            <a:avLst/>
            <a:gdLst/>
            <a:ahLst/>
            <a:cxnLst/>
            <a:rect l="l" t="t" r="r" b="b"/>
            <a:pathLst>
              <a:path w="5370019" h="7627448">
                <a:moveTo>
                  <a:pt x="0" y="0"/>
                </a:moveTo>
                <a:lnTo>
                  <a:pt x="5370020" y="0"/>
                </a:lnTo>
                <a:lnTo>
                  <a:pt x="5370020" y="7627448"/>
                </a:lnTo>
                <a:lnTo>
                  <a:pt x="0" y="762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23" b="-2223"/>
            </a:stretch>
          </a:blipFill>
        </p:spPr>
      </p:sp>
    </p:spTree>
    <p:extLst>
      <p:ext uri="{BB962C8B-B14F-4D97-AF65-F5344CB8AC3E}">
        <p14:creationId xmlns:p14="http://schemas.microsoft.com/office/powerpoint/2010/main" val="1627901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3334209" y="1964872"/>
            <a:ext cx="2531752" cy="25317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5865" b="-586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7822627" y="1857892"/>
            <a:ext cx="2531752" cy="253175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2311045" y="1712602"/>
            <a:ext cx="2531752" cy="253175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74" r="-27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3334209" y="6014380"/>
            <a:ext cx="2531752" cy="253175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2084" b="-12084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7822627" y="5869691"/>
            <a:ext cx="2898296" cy="2878929"/>
            <a:chOff x="0" y="0"/>
            <a:chExt cx="846746" cy="84108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46746" cy="841088"/>
            </a:xfrm>
            <a:custGeom>
              <a:avLst/>
              <a:gdLst/>
              <a:ahLst/>
              <a:cxnLst/>
              <a:rect l="l" t="t" r="r" b="b"/>
              <a:pathLst>
                <a:path w="846746" h="841088">
                  <a:moveTo>
                    <a:pt x="423373" y="0"/>
                  </a:moveTo>
                  <a:cubicBezTo>
                    <a:pt x="189551" y="0"/>
                    <a:pt x="0" y="188284"/>
                    <a:pt x="0" y="420544"/>
                  </a:cubicBezTo>
                  <a:cubicBezTo>
                    <a:pt x="0" y="652804"/>
                    <a:pt x="189551" y="841088"/>
                    <a:pt x="423373" y="841088"/>
                  </a:cubicBezTo>
                  <a:cubicBezTo>
                    <a:pt x="657196" y="841088"/>
                    <a:pt x="846746" y="652804"/>
                    <a:pt x="846746" y="420544"/>
                  </a:cubicBezTo>
                  <a:cubicBezTo>
                    <a:pt x="846746" y="188284"/>
                    <a:pt x="657196" y="0"/>
                    <a:pt x="423373" y="0"/>
                  </a:cubicBezTo>
                  <a:close/>
                </a:path>
              </a:pathLst>
            </a:custGeom>
            <a:blipFill>
              <a:blip r:embed="rId6"/>
              <a:stretch>
                <a:fillRect l="-1751" t="-3306" r="-1969" b="-28329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2340544" y="5929895"/>
            <a:ext cx="2531752" cy="253175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753" t="-1292" r="-5411" b="-3801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340941" y="621060"/>
            <a:ext cx="17606117" cy="100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1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PEOPLE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29082" y="4818615"/>
            <a:ext cx="4029834" cy="46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4"/>
              </a:lnSpc>
              <a:spcBef>
                <a:spcPct val="0"/>
              </a:spcBef>
            </a:pPr>
            <a:r>
              <a:rPr lang="en-US" sz="2746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UTKARSHA C.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29082" y="5377731"/>
            <a:ext cx="402983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DATABASE ADMIN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672996" y="4735837"/>
            <a:ext cx="4029834" cy="46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4"/>
              </a:lnSpc>
              <a:spcBef>
                <a:spcPct val="0"/>
              </a:spcBef>
            </a:pPr>
            <a:r>
              <a:rPr lang="en-US" sz="2746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SAI THUSHARA C.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591503" y="5279710"/>
            <a:ext cx="402983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AUTOMATION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585168" y="4851486"/>
            <a:ext cx="4029834" cy="46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4"/>
              </a:lnSpc>
              <a:spcBef>
                <a:spcPct val="0"/>
              </a:spcBef>
            </a:pPr>
            <a:r>
              <a:rPr lang="en-US" sz="2746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NITHISH YERRAM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85168" y="5423784"/>
            <a:ext cx="402983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RESEARCH,  AUTOMATION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129082" y="8781913"/>
            <a:ext cx="4029834" cy="46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4"/>
              </a:lnSpc>
              <a:spcBef>
                <a:spcPct val="0"/>
              </a:spcBef>
            </a:pPr>
            <a:r>
              <a:rPr lang="en-US" sz="2746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SVAYAM PRABHA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256858" y="9253569"/>
            <a:ext cx="402983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AUTOMATION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672996" y="8716909"/>
            <a:ext cx="4029834" cy="46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4"/>
              </a:lnSpc>
              <a:spcBef>
                <a:spcPct val="0"/>
              </a:spcBef>
            </a:pPr>
            <a:r>
              <a:rPr lang="en-US" sz="2746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PRANAV NAYAK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00772" y="9186275"/>
            <a:ext cx="402983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COLLECTION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585168" y="8725268"/>
            <a:ext cx="4029834" cy="46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4"/>
              </a:lnSpc>
              <a:spcBef>
                <a:spcPct val="0"/>
              </a:spcBef>
            </a:pPr>
            <a:r>
              <a:rPr lang="en-US" sz="2746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KRATI SHAH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597458" y="9186276"/>
            <a:ext cx="402983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DOCKER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/>
          <p:cNvSpPr/>
          <p:nvPr/>
        </p:nvSpPr>
        <p:spPr>
          <a:xfrm>
            <a:off x="616536" y="2962435"/>
            <a:ext cx="17054927" cy="4029227"/>
          </a:xfrm>
          <a:custGeom>
            <a:avLst/>
            <a:gdLst/>
            <a:ahLst/>
            <a:cxnLst/>
            <a:rect l="l" t="t" r="r" b="b"/>
            <a:pathLst>
              <a:path w="17054927" h="4029227">
                <a:moveTo>
                  <a:pt x="0" y="0"/>
                </a:moveTo>
                <a:lnTo>
                  <a:pt x="17054928" y="0"/>
                </a:lnTo>
                <a:lnTo>
                  <a:pt x="17054928" y="4029226"/>
                </a:lnTo>
                <a:lnTo>
                  <a:pt x="0" y="402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40941" y="621060"/>
            <a:ext cx="1760611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PROCESS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06703" y="7074138"/>
            <a:ext cx="10074593" cy="172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improvement of workflows and regular feedback 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stakeholders (Client, Professor, UI Team).</a:t>
            </a:r>
          </a:p>
          <a:p>
            <a:pPr algn="ctr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911701" y="2546697"/>
            <a:ext cx="3487467" cy="1961700"/>
            <a:chOff x="0" y="0"/>
            <a:chExt cx="4649956" cy="2615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49978" cy="2615692"/>
            </a:xfrm>
            <a:custGeom>
              <a:avLst/>
              <a:gdLst/>
              <a:ahLst/>
              <a:cxnLst/>
              <a:rect l="l" t="t" r="r" b="b"/>
              <a:pathLst>
                <a:path w="4649978" h="2615692">
                  <a:moveTo>
                    <a:pt x="0" y="435991"/>
                  </a:moveTo>
                  <a:cubicBezTo>
                    <a:pt x="0" y="195199"/>
                    <a:pt x="195199" y="0"/>
                    <a:pt x="435991" y="0"/>
                  </a:cubicBezTo>
                  <a:lnTo>
                    <a:pt x="4213987" y="0"/>
                  </a:lnTo>
                  <a:cubicBezTo>
                    <a:pt x="4454779" y="0"/>
                    <a:pt x="4649978" y="195199"/>
                    <a:pt x="4649978" y="435991"/>
                  </a:cubicBezTo>
                  <a:lnTo>
                    <a:pt x="4649978" y="2179701"/>
                  </a:lnTo>
                  <a:cubicBezTo>
                    <a:pt x="4649978" y="2420493"/>
                    <a:pt x="4454779" y="2615692"/>
                    <a:pt x="4213987" y="2615692"/>
                  </a:cubicBezTo>
                  <a:lnTo>
                    <a:pt x="435991" y="2615692"/>
                  </a:lnTo>
                  <a:cubicBezTo>
                    <a:pt x="195199" y="2615565"/>
                    <a:pt x="0" y="2420366"/>
                    <a:pt x="0" y="2179701"/>
                  </a:cubicBezTo>
                  <a:close/>
                </a:path>
              </a:pathLst>
            </a:custGeom>
            <a:blipFill>
              <a:blip r:embed="rId2"/>
              <a:stretch>
                <a:fillRect t="-179" b="-175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0415692" y="5589134"/>
            <a:ext cx="5441461" cy="3128841"/>
            <a:chOff x="0" y="0"/>
            <a:chExt cx="7255282" cy="41717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55256" cy="4171823"/>
            </a:xfrm>
            <a:custGeom>
              <a:avLst/>
              <a:gdLst/>
              <a:ahLst/>
              <a:cxnLst/>
              <a:rect l="l" t="t" r="r" b="b"/>
              <a:pathLst>
                <a:path w="7255256" h="4171823">
                  <a:moveTo>
                    <a:pt x="0" y="695325"/>
                  </a:moveTo>
                  <a:cubicBezTo>
                    <a:pt x="0" y="311277"/>
                    <a:pt x="311277" y="0"/>
                    <a:pt x="695325" y="0"/>
                  </a:cubicBezTo>
                  <a:lnTo>
                    <a:pt x="6559931" y="0"/>
                  </a:lnTo>
                  <a:cubicBezTo>
                    <a:pt x="6943979" y="0"/>
                    <a:pt x="7255256" y="311277"/>
                    <a:pt x="7255256" y="695325"/>
                  </a:cubicBezTo>
                  <a:lnTo>
                    <a:pt x="7255256" y="3476498"/>
                  </a:lnTo>
                  <a:cubicBezTo>
                    <a:pt x="7255256" y="3860546"/>
                    <a:pt x="6943979" y="4171823"/>
                    <a:pt x="6559931" y="4171823"/>
                  </a:cubicBezTo>
                  <a:lnTo>
                    <a:pt x="695325" y="4171823"/>
                  </a:lnTo>
                  <a:cubicBezTo>
                    <a:pt x="311277" y="4171823"/>
                    <a:pt x="0" y="3860546"/>
                    <a:pt x="0" y="3476498"/>
                  </a:cubicBezTo>
                  <a:close/>
                </a:path>
              </a:pathLst>
            </a:custGeom>
            <a:blipFill>
              <a:blip r:embed="rId3"/>
              <a:stretch>
                <a:fillRect t="-51" b="-5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3170826" y="2581926"/>
            <a:ext cx="2335978" cy="1313988"/>
            <a:chOff x="0" y="0"/>
            <a:chExt cx="3114638" cy="17519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14675" cy="1751965"/>
            </a:xfrm>
            <a:custGeom>
              <a:avLst/>
              <a:gdLst/>
              <a:ahLst/>
              <a:cxnLst/>
              <a:rect l="l" t="t" r="r" b="b"/>
              <a:pathLst>
                <a:path w="3114675" h="1751965">
                  <a:moveTo>
                    <a:pt x="0" y="0"/>
                  </a:moveTo>
                  <a:lnTo>
                    <a:pt x="3114675" y="0"/>
                  </a:lnTo>
                  <a:lnTo>
                    <a:pt x="3114675" y="1751965"/>
                  </a:lnTo>
                  <a:lnTo>
                    <a:pt x="0" y="1751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1" r="1" b="-4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6418251" y="6362700"/>
            <a:ext cx="2629009" cy="1971758"/>
            <a:chOff x="0" y="0"/>
            <a:chExt cx="3505346" cy="262901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05327" cy="2629027"/>
            </a:xfrm>
            <a:custGeom>
              <a:avLst/>
              <a:gdLst/>
              <a:ahLst/>
              <a:cxnLst/>
              <a:rect l="l" t="t" r="r" b="b"/>
              <a:pathLst>
                <a:path w="3505327" h="2629027">
                  <a:moveTo>
                    <a:pt x="0" y="438150"/>
                  </a:moveTo>
                  <a:cubicBezTo>
                    <a:pt x="0" y="196215"/>
                    <a:pt x="196215" y="0"/>
                    <a:pt x="438150" y="0"/>
                  </a:cubicBezTo>
                  <a:lnTo>
                    <a:pt x="3067177" y="0"/>
                  </a:lnTo>
                  <a:cubicBezTo>
                    <a:pt x="3309112" y="0"/>
                    <a:pt x="3505327" y="196215"/>
                    <a:pt x="3505327" y="438150"/>
                  </a:cubicBezTo>
                  <a:lnTo>
                    <a:pt x="3505327" y="2190877"/>
                  </a:lnTo>
                  <a:cubicBezTo>
                    <a:pt x="3505327" y="2432812"/>
                    <a:pt x="3309112" y="2629027"/>
                    <a:pt x="3067177" y="2629027"/>
                  </a:cubicBezTo>
                  <a:lnTo>
                    <a:pt x="438150" y="2629027"/>
                  </a:lnTo>
                  <a:cubicBezTo>
                    <a:pt x="196215" y="2629027"/>
                    <a:pt x="0" y="2432812"/>
                    <a:pt x="0" y="2190877"/>
                  </a:cubicBezTo>
                  <a:close/>
                </a:path>
              </a:pathLst>
            </a:custGeom>
            <a:blipFill>
              <a:blip r:embed="rId5"/>
              <a:stretch>
                <a:fillRect t="-38" b="-37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752600" y="5587905"/>
            <a:ext cx="3326669" cy="2967958"/>
            <a:chOff x="0" y="0"/>
            <a:chExt cx="4435558" cy="39572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35602" cy="3957320"/>
            </a:xfrm>
            <a:custGeom>
              <a:avLst/>
              <a:gdLst/>
              <a:ahLst/>
              <a:cxnLst/>
              <a:rect l="l" t="t" r="r" b="b"/>
              <a:pathLst>
                <a:path w="4435602" h="3957320">
                  <a:moveTo>
                    <a:pt x="0" y="0"/>
                  </a:moveTo>
                  <a:lnTo>
                    <a:pt x="4435602" y="0"/>
                  </a:lnTo>
                  <a:lnTo>
                    <a:pt x="4435602" y="3957320"/>
                  </a:lnTo>
                  <a:lnTo>
                    <a:pt x="0" y="3957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5" b="-4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5800564" y="2174423"/>
            <a:ext cx="2129056" cy="2129056"/>
            <a:chOff x="0" y="0"/>
            <a:chExt cx="2838742" cy="28387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38704" cy="2838704"/>
            </a:xfrm>
            <a:custGeom>
              <a:avLst/>
              <a:gdLst/>
              <a:ahLst/>
              <a:cxnLst/>
              <a:rect l="l" t="t" r="r" b="b"/>
              <a:pathLst>
                <a:path w="2838704" h="2838704">
                  <a:moveTo>
                    <a:pt x="0" y="0"/>
                  </a:moveTo>
                  <a:lnTo>
                    <a:pt x="2838704" y="0"/>
                  </a:lnTo>
                  <a:lnTo>
                    <a:pt x="2838704" y="2838704"/>
                  </a:lnTo>
                  <a:lnTo>
                    <a:pt x="0" y="2838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9318698" y="2035198"/>
            <a:ext cx="2016195" cy="2240217"/>
            <a:chOff x="0" y="0"/>
            <a:chExt cx="2688260" cy="29869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688209" cy="2986913"/>
            </a:xfrm>
            <a:custGeom>
              <a:avLst/>
              <a:gdLst/>
              <a:ahLst/>
              <a:cxnLst/>
              <a:rect l="l" t="t" r="r" b="b"/>
              <a:pathLst>
                <a:path w="2688209" h="2986913">
                  <a:moveTo>
                    <a:pt x="0" y="0"/>
                  </a:moveTo>
                  <a:lnTo>
                    <a:pt x="2688209" y="0"/>
                  </a:lnTo>
                  <a:lnTo>
                    <a:pt x="2688209" y="2986913"/>
                  </a:lnTo>
                  <a:lnTo>
                    <a:pt x="0" y="2986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973195" y="527866"/>
            <a:ext cx="15166027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006C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 &amp; TECHNOLOGIES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75" y="3663458"/>
            <a:ext cx="7741890" cy="23878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915525" y="2386664"/>
            <a:ext cx="6591578" cy="3086100"/>
            <a:chOff x="0" y="0"/>
            <a:chExt cx="173605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6053" cy="812800"/>
            </a:xfrm>
            <a:custGeom>
              <a:avLst/>
              <a:gdLst/>
              <a:ahLst/>
              <a:cxnLst/>
              <a:rect l="l" t="t" r="r" b="b"/>
              <a:pathLst>
                <a:path w="1736053" h="812800">
                  <a:moveTo>
                    <a:pt x="58726" y="0"/>
                  </a:moveTo>
                  <a:lnTo>
                    <a:pt x="1677327" y="0"/>
                  </a:lnTo>
                  <a:cubicBezTo>
                    <a:pt x="1692902" y="0"/>
                    <a:pt x="1707840" y="6187"/>
                    <a:pt x="1718853" y="17200"/>
                  </a:cubicBezTo>
                  <a:cubicBezTo>
                    <a:pt x="1729866" y="28214"/>
                    <a:pt x="1736053" y="43151"/>
                    <a:pt x="1736053" y="58726"/>
                  </a:cubicBezTo>
                  <a:lnTo>
                    <a:pt x="1736053" y="754074"/>
                  </a:lnTo>
                  <a:cubicBezTo>
                    <a:pt x="1736053" y="786508"/>
                    <a:pt x="1709761" y="812800"/>
                    <a:pt x="1677327" y="812800"/>
                  </a:cubicBezTo>
                  <a:lnTo>
                    <a:pt x="58726" y="812800"/>
                  </a:lnTo>
                  <a:cubicBezTo>
                    <a:pt x="43151" y="812800"/>
                    <a:pt x="28214" y="806613"/>
                    <a:pt x="17200" y="795600"/>
                  </a:cubicBezTo>
                  <a:cubicBezTo>
                    <a:pt x="6187" y="784586"/>
                    <a:pt x="0" y="769649"/>
                    <a:pt x="0" y="754074"/>
                  </a:cubicBezTo>
                  <a:lnTo>
                    <a:pt x="0" y="58726"/>
                  </a:lnTo>
                  <a:cubicBezTo>
                    <a:pt x="0" y="43151"/>
                    <a:pt x="6187" y="28214"/>
                    <a:pt x="17200" y="17200"/>
                  </a:cubicBezTo>
                  <a:cubicBezTo>
                    <a:pt x="28214" y="6187"/>
                    <a:pt x="43151" y="0"/>
                    <a:pt x="58726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73605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15525" y="5898292"/>
            <a:ext cx="6591578" cy="3086100"/>
            <a:chOff x="0" y="0"/>
            <a:chExt cx="173605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6053" cy="812800"/>
            </a:xfrm>
            <a:custGeom>
              <a:avLst/>
              <a:gdLst/>
              <a:ahLst/>
              <a:cxnLst/>
              <a:rect l="l" t="t" r="r" b="b"/>
              <a:pathLst>
                <a:path w="1736053" h="812800">
                  <a:moveTo>
                    <a:pt x="58726" y="0"/>
                  </a:moveTo>
                  <a:lnTo>
                    <a:pt x="1677327" y="0"/>
                  </a:lnTo>
                  <a:cubicBezTo>
                    <a:pt x="1692902" y="0"/>
                    <a:pt x="1707840" y="6187"/>
                    <a:pt x="1718853" y="17200"/>
                  </a:cubicBezTo>
                  <a:cubicBezTo>
                    <a:pt x="1729866" y="28214"/>
                    <a:pt x="1736053" y="43151"/>
                    <a:pt x="1736053" y="58726"/>
                  </a:cubicBezTo>
                  <a:lnTo>
                    <a:pt x="1736053" y="754074"/>
                  </a:lnTo>
                  <a:cubicBezTo>
                    <a:pt x="1736053" y="786508"/>
                    <a:pt x="1709761" y="812800"/>
                    <a:pt x="1677327" y="812800"/>
                  </a:cubicBezTo>
                  <a:lnTo>
                    <a:pt x="58726" y="812800"/>
                  </a:lnTo>
                  <a:cubicBezTo>
                    <a:pt x="43151" y="812800"/>
                    <a:pt x="28214" y="806613"/>
                    <a:pt x="17200" y="795600"/>
                  </a:cubicBezTo>
                  <a:cubicBezTo>
                    <a:pt x="6187" y="784586"/>
                    <a:pt x="0" y="769649"/>
                    <a:pt x="0" y="754074"/>
                  </a:cubicBezTo>
                  <a:lnTo>
                    <a:pt x="0" y="58726"/>
                  </a:lnTo>
                  <a:cubicBezTo>
                    <a:pt x="0" y="43151"/>
                    <a:pt x="6187" y="28214"/>
                    <a:pt x="17200" y="17200"/>
                  </a:cubicBezTo>
                  <a:cubicBezTo>
                    <a:pt x="28214" y="6187"/>
                    <a:pt x="43151" y="0"/>
                    <a:pt x="58726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73605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3158189"/>
            <a:ext cx="1543050" cy="15430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6669817"/>
            <a:ext cx="1543050" cy="154305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180579" y="3194768"/>
            <a:ext cx="1506471" cy="1506471"/>
          </a:xfrm>
          <a:custGeom>
            <a:avLst/>
            <a:gdLst/>
            <a:ahLst/>
            <a:cxnLst/>
            <a:rect l="l" t="t" r="r" b="b"/>
            <a:pathLst>
              <a:path w="1506471" h="1506471">
                <a:moveTo>
                  <a:pt x="0" y="0"/>
                </a:moveTo>
                <a:lnTo>
                  <a:pt x="1506471" y="0"/>
                </a:lnTo>
                <a:lnTo>
                  <a:pt x="1506471" y="1506471"/>
                </a:lnTo>
                <a:lnTo>
                  <a:pt x="0" y="150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1068050" y="2706387"/>
            <a:ext cx="4703093" cy="26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Inconsistent documentation (Schema) during SQL and API integration stages led to some rework.</a:t>
            </a:r>
          </a:p>
          <a:p>
            <a:pPr algn="l">
              <a:lnSpc>
                <a:spcPts val="4159"/>
              </a:lnSpc>
            </a:pPr>
            <a:endParaRPr lang="en-US" sz="3199" b="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873545" y="5926494"/>
            <a:ext cx="6450454" cy="1061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Setbacks are just setups for stronger comebacks.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068050" y="6181502"/>
            <a:ext cx="4703093" cy="319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Missed opportunities for feedback early in the automation process and Coordination between Data and UI Team.</a:t>
            </a:r>
          </a:p>
          <a:p>
            <a:pPr algn="l">
              <a:lnSpc>
                <a:spcPts val="4159"/>
              </a:lnSpc>
            </a:pPr>
            <a:endParaRPr lang="en-US" sz="3199" b="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40941" y="621060"/>
            <a:ext cx="1760611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SETBACKS</a:t>
            </a:r>
          </a:p>
        </p:txBody>
      </p:sp>
      <p:sp>
        <p:nvSpPr>
          <p:cNvPr id="36" name="Freeform 36"/>
          <p:cNvSpPr/>
          <p:nvPr/>
        </p:nvSpPr>
        <p:spPr>
          <a:xfrm>
            <a:off x="9180579" y="6669655"/>
            <a:ext cx="1506471" cy="1506471"/>
          </a:xfrm>
          <a:custGeom>
            <a:avLst/>
            <a:gdLst/>
            <a:ahLst/>
            <a:cxnLst/>
            <a:rect l="l" t="t" r="r" b="b"/>
            <a:pathLst>
              <a:path w="1506471" h="1506471">
                <a:moveTo>
                  <a:pt x="0" y="0"/>
                </a:moveTo>
                <a:lnTo>
                  <a:pt x="1506471" y="0"/>
                </a:lnTo>
                <a:lnTo>
                  <a:pt x="1506471" y="1506471"/>
                </a:lnTo>
                <a:lnTo>
                  <a:pt x="0" y="150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1028700" y="2890926"/>
            <a:ext cx="6367374" cy="6367374"/>
          </a:xfrm>
          <a:custGeom>
            <a:avLst/>
            <a:gdLst/>
            <a:ahLst/>
            <a:cxnLst/>
            <a:rect l="l" t="t" r="r" b="b"/>
            <a:pathLst>
              <a:path w="6367374" h="6367374">
                <a:moveTo>
                  <a:pt x="0" y="0"/>
                </a:moveTo>
                <a:lnTo>
                  <a:pt x="6367374" y="0"/>
                </a:lnTo>
                <a:lnTo>
                  <a:pt x="6367374" y="6367374"/>
                </a:lnTo>
                <a:lnTo>
                  <a:pt x="0" y="6367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688646" y="4040114"/>
            <a:ext cx="8748825" cy="239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3" lvl="1" indent="-325756" algn="l">
              <a:lnSpc>
                <a:spcPts val="4622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healthcare problem</a:t>
            </a:r>
          </a:p>
          <a:p>
            <a:pPr marL="651513" lvl="1" indent="-325756" algn="l">
              <a:lnSpc>
                <a:spcPts val="4622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&amp; technical hurdles</a:t>
            </a:r>
          </a:p>
          <a:p>
            <a:pPr marL="651513" lvl="1" indent="-325756" algn="l">
              <a:lnSpc>
                <a:spcPts val="4622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Collaboration</a:t>
            </a:r>
          </a:p>
          <a:p>
            <a:pPr marL="651513" lvl="1" indent="-325756" algn="l">
              <a:lnSpc>
                <a:spcPts val="4622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 &amp; Efficiency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0941" y="621060"/>
            <a:ext cx="17606117" cy="100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1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2457" y="3553321"/>
            <a:ext cx="10263085" cy="318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 b="1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THANK YOU</a:t>
            </a:r>
          </a:p>
          <a:p>
            <a:pPr algn="ctr">
              <a:lnSpc>
                <a:spcPts val="12399"/>
              </a:lnSpc>
            </a:pPr>
            <a:endParaRPr lang="en-US" sz="12399" b="1" dirty="0">
              <a:solidFill>
                <a:srgbClr val="227C9D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  <p:extLst>
      <p:ext uri="{BB962C8B-B14F-4D97-AF65-F5344CB8AC3E}">
        <p14:creationId xmlns:p14="http://schemas.microsoft.com/office/powerpoint/2010/main" val="159698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47623" y="271843"/>
            <a:ext cx="17444217" cy="822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5"/>
              </a:lnSpc>
            </a:pPr>
            <a:r>
              <a:rPr lang="en-US" sz="7200" b="1" dirty="0">
                <a:solidFill>
                  <a:srgbClr val="227C9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 Bold"/>
              </a:rPr>
              <a:t>PROJECT SCOPE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623" y="1530706"/>
            <a:ext cx="17444217" cy="42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4000" b="1" dirty="0">
                <a:solidFill>
                  <a:srgbClr val="227C9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 Bold"/>
              </a:rPr>
              <a:t>Challenges, and Key Decisions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1437042" y="2436369"/>
            <a:ext cx="4899448" cy="1091448"/>
          </a:xfrm>
          <a:custGeom>
            <a:avLst/>
            <a:gdLst/>
            <a:ahLst/>
            <a:cxnLst/>
            <a:rect l="l" t="t" r="r" b="b"/>
            <a:pathLst>
              <a:path w="4899448" h="1091448">
                <a:moveTo>
                  <a:pt x="0" y="0"/>
                </a:moveTo>
                <a:lnTo>
                  <a:pt x="4899448" y="0"/>
                </a:lnTo>
                <a:lnTo>
                  <a:pt x="4899448" y="1091448"/>
                </a:lnTo>
                <a:lnTo>
                  <a:pt x="0" y="1091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035553" y="2713080"/>
            <a:ext cx="4542228" cy="42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4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Objectives and Challenges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5400" y="3987236"/>
            <a:ext cx="655419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0562" lvl="2" indent="-173521" algn="l">
              <a:lnSpc>
                <a:spcPts val="226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Times New Roman Medium"/>
              </a:rPr>
              <a:t>Domain and scope understanding</a:t>
            </a:r>
          </a:p>
          <a:p>
            <a:pPr marL="520562" lvl="2" indent="-173521" algn="l">
              <a:lnSpc>
                <a:spcPts val="226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Times New Roman Medium"/>
              </a:rPr>
              <a:t>Align client goals with academic objectives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6775067" y="5286680"/>
            <a:ext cx="3989331" cy="745341"/>
          </a:xfrm>
          <a:custGeom>
            <a:avLst/>
            <a:gdLst/>
            <a:ahLst/>
            <a:cxnLst/>
            <a:rect l="l" t="t" r="r" b="b"/>
            <a:pathLst>
              <a:path w="3989331" h="745341">
                <a:moveTo>
                  <a:pt x="0" y="0"/>
                </a:moveTo>
                <a:lnTo>
                  <a:pt x="3989330" y="0"/>
                </a:lnTo>
                <a:lnTo>
                  <a:pt x="3989330" y="745340"/>
                </a:lnTo>
                <a:lnTo>
                  <a:pt x="0" y="745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092177" y="5585347"/>
            <a:ext cx="3020187" cy="42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24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Decisions</a:t>
            </a:r>
          </a:p>
        </p:txBody>
      </p:sp>
      <p:sp>
        <p:nvSpPr>
          <p:cNvPr id="9" name="Freeform 9"/>
          <p:cNvSpPr/>
          <p:nvPr/>
        </p:nvSpPr>
        <p:spPr>
          <a:xfrm>
            <a:off x="11582400" y="2357323"/>
            <a:ext cx="4899448" cy="1091448"/>
          </a:xfrm>
          <a:custGeom>
            <a:avLst/>
            <a:gdLst/>
            <a:ahLst/>
            <a:cxnLst/>
            <a:rect l="l" t="t" r="r" b="b"/>
            <a:pathLst>
              <a:path w="4899448" h="1091448">
                <a:moveTo>
                  <a:pt x="0" y="0"/>
                </a:moveTo>
                <a:lnTo>
                  <a:pt x="4899448" y="0"/>
                </a:lnTo>
                <a:lnTo>
                  <a:pt x="4899448" y="1091448"/>
                </a:lnTo>
                <a:lnTo>
                  <a:pt x="0" y="1091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268200" y="2856417"/>
            <a:ext cx="4416265" cy="42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sz="24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Clarity</a:t>
            </a:r>
          </a:p>
        </p:txBody>
      </p:sp>
      <p:sp>
        <p:nvSpPr>
          <p:cNvPr id="23" name="TextBox 20"/>
          <p:cNvSpPr txBox="1"/>
          <p:nvPr/>
        </p:nvSpPr>
        <p:spPr>
          <a:xfrm>
            <a:off x="10997758" y="3847386"/>
            <a:ext cx="723807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0562" lvl="2" indent="-173521" algn="l">
              <a:lnSpc>
                <a:spcPts val="226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Times New Roman Medium"/>
              </a:rPr>
              <a:t>Client and Professor Meetings </a:t>
            </a:r>
          </a:p>
          <a:p>
            <a:pPr marL="520562" lvl="2" indent="-173521" algn="l">
              <a:lnSpc>
                <a:spcPts val="226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Times New Roman Medium"/>
              </a:rPr>
              <a:t>Discussions with medical and insurance professionals</a:t>
            </a:r>
          </a:p>
          <a:p>
            <a:pPr marL="520562" lvl="2" indent="-173521" algn="l">
              <a:lnSpc>
                <a:spcPts val="226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Times New Roman Medium"/>
              </a:rPr>
              <a:t>Review hospital transparency  laws and guidelines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53200" y="6284267"/>
            <a:ext cx="7238078" cy="3378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0562" lvl="2" indent="-173521" algn="l">
              <a:lnSpc>
                <a:spcPts val="216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Dataset Exploration and Prioritization</a:t>
            </a:r>
          </a:p>
          <a:p>
            <a:pPr marL="520562" lvl="2" indent="-173521" algn="l">
              <a:lnSpc>
                <a:spcPts val="2160"/>
              </a:lnSpc>
            </a:pPr>
            <a:endParaRPr lang="en-US" sz="2400" dirty="0">
              <a:solidFill>
                <a:srgbClr val="000000"/>
              </a:solidFill>
              <a:latin typeface="Times New Roman"/>
              <a:cs typeface="Times New Roman"/>
              <a:sym typeface="Times New Roman Bold"/>
            </a:endParaRPr>
          </a:p>
          <a:p>
            <a:pPr marL="520562" lvl="2" indent="-173521" algn="l">
              <a:lnSpc>
                <a:spcPts val="216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Focused on impactful data (CPT codes)</a:t>
            </a:r>
          </a:p>
          <a:p>
            <a:pPr marL="520562" lvl="2" indent="-173521" algn="l">
              <a:lnSpc>
                <a:spcPts val="2160"/>
              </a:lnSpc>
            </a:pPr>
            <a:endParaRPr lang="en-US" sz="2400" dirty="0">
              <a:solidFill>
                <a:srgbClr val="000000"/>
              </a:solidFill>
              <a:latin typeface="Times New Roman"/>
              <a:cs typeface="Times New Roman"/>
              <a:sym typeface="Times New Roman Bold"/>
            </a:endParaRPr>
          </a:p>
          <a:p>
            <a:pPr marL="520562" lvl="2" indent="-173521" algn="l">
              <a:lnSpc>
                <a:spcPts val="216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Defined tasks and clarified scope early.</a:t>
            </a:r>
          </a:p>
          <a:p>
            <a:pPr marL="520562" lvl="2" indent="-173521" algn="l">
              <a:lnSpc>
                <a:spcPts val="2160"/>
              </a:lnSpc>
            </a:pPr>
            <a:endParaRPr lang="en-US" sz="2400" dirty="0">
              <a:solidFill>
                <a:srgbClr val="000000"/>
              </a:solidFill>
              <a:latin typeface="Times New Roman"/>
              <a:cs typeface="Times New Roman"/>
              <a:sym typeface="Times New Roman Bold"/>
            </a:endParaRPr>
          </a:p>
          <a:p>
            <a:pPr marL="520562" lvl="2" indent="-173521" algn="l">
              <a:lnSpc>
                <a:spcPts val="216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Insurance Pricing Analysis</a:t>
            </a:r>
          </a:p>
          <a:p>
            <a:pPr marL="520562" lvl="2" indent="-173521" algn="l">
              <a:lnSpc>
                <a:spcPts val="2160"/>
              </a:lnSpc>
            </a:pPr>
            <a:endParaRPr lang="en-US" sz="2400" dirty="0">
              <a:solidFill>
                <a:srgbClr val="000000"/>
              </a:solidFill>
              <a:latin typeface="Times New Roman"/>
              <a:cs typeface="Times New Roman"/>
              <a:sym typeface="Times New Roman Bold"/>
            </a:endParaRPr>
          </a:p>
          <a:p>
            <a:pPr marL="520562" lvl="2" indent="-173521" algn="l">
              <a:lnSpc>
                <a:spcPts val="216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Reviewed hospital and insurance pricing.</a:t>
            </a:r>
          </a:p>
          <a:p>
            <a:pPr marL="520562" lvl="2" indent="-173521" algn="l">
              <a:lnSpc>
                <a:spcPts val="2160"/>
              </a:lnSpc>
            </a:pPr>
            <a:endParaRPr lang="en-US" sz="2400" dirty="0">
              <a:solidFill>
                <a:srgbClr val="000000"/>
              </a:solidFill>
              <a:latin typeface="Times New Roman"/>
              <a:cs typeface="Times New Roman"/>
              <a:sym typeface="Times New Roman Bold"/>
            </a:endParaRPr>
          </a:p>
          <a:p>
            <a:pPr marL="520562" lvl="2" indent="-173521" algn="l">
              <a:lnSpc>
                <a:spcPts val="216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  <a:sym typeface="Times New Roman Bold"/>
              </a:rPr>
              <a:t>Selected data fields that align with business objectives.</a:t>
            </a:r>
          </a:p>
          <a:p>
            <a:pPr marL="520562" lvl="2" indent="-173521" algn="l">
              <a:lnSpc>
                <a:spcPts val="2269"/>
              </a:lnSpc>
            </a:pPr>
            <a:endParaRPr lang="en-US" sz="1800" b="1" dirty="0">
              <a:solidFill>
                <a:srgbClr val="545454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  <p:extLst>
      <p:ext uri="{BB962C8B-B14F-4D97-AF65-F5344CB8AC3E}">
        <p14:creationId xmlns:p14="http://schemas.microsoft.com/office/powerpoint/2010/main" val="182214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445709"/>
            <a:ext cx="17356717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35"/>
              </a:lnSpc>
            </a:pPr>
            <a:r>
              <a:rPr lang="en-US" sz="6399" b="1" dirty="0">
                <a:solidFill>
                  <a:srgbClr val="227C9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 Bold"/>
              </a:rPr>
              <a:t>YEAR-OVER-YEAR GROWTH IN HEALTH SERVICES SPENDING</a:t>
            </a:r>
          </a:p>
          <a:p>
            <a:pPr algn="l">
              <a:lnSpc>
                <a:spcPts val="6335"/>
              </a:lnSpc>
            </a:pPr>
            <a:r>
              <a:rPr lang="en-US" sz="6399" b="1" dirty="0">
                <a:solidFill>
                  <a:srgbClr val="227C9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 Bold"/>
              </a:rPr>
              <a:t>												[</a:t>
            </a:r>
            <a:r>
              <a:rPr lang="en-US" sz="4800" b="1" dirty="0">
                <a:solidFill>
                  <a:srgbClr val="227C9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 Bold"/>
              </a:rPr>
              <a:t>2016 Q1 - 2024 Q1]</a:t>
            </a:r>
          </a:p>
          <a:p>
            <a:pPr algn="l">
              <a:lnSpc>
                <a:spcPts val="6335"/>
              </a:lnSpc>
            </a:pPr>
            <a:endParaRPr lang="en-US" sz="6399" b="1" dirty="0">
              <a:solidFill>
                <a:srgbClr val="3E67C8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6335"/>
              </a:lnSpc>
            </a:pPr>
            <a:endParaRPr lang="en-US" sz="6399" b="1" dirty="0">
              <a:solidFill>
                <a:srgbClr val="3E67C8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4784" y="3127741"/>
            <a:ext cx="17777733" cy="7458659"/>
            <a:chOff x="0" y="0"/>
            <a:chExt cx="25199797" cy="10572590"/>
          </a:xfrm>
        </p:grpSpPr>
        <p:sp>
          <p:nvSpPr>
            <p:cNvPr id="5" name="Freeform 5"/>
            <p:cNvSpPr/>
            <p:nvPr/>
          </p:nvSpPr>
          <p:spPr>
            <a:xfrm>
              <a:off x="76200" y="204390"/>
              <a:ext cx="24742268" cy="9345389"/>
            </a:xfrm>
            <a:custGeom>
              <a:avLst/>
              <a:gdLst/>
              <a:ahLst/>
              <a:cxnLst/>
              <a:rect l="l" t="t" r="r" b="b"/>
              <a:pathLst>
                <a:path w="24742268" h="9345389">
                  <a:moveTo>
                    <a:pt x="57658" y="0"/>
                  </a:moveTo>
                  <a:lnTo>
                    <a:pt x="24684610" y="0"/>
                  </a:lnTo>
                  <a:cubicBezTo>
                    <a:pt x="24699849" y="0"/>
                    <a:pt x="24714581" y="16351"/>
                    <a:pt x="24725376" y="45306"/>
                  </a:cubicBezTo>
                  <a:cubicBezTo>
                    <a:pt x="24736172" y="74262"/>
                    <a:pt x="24742268" y="113436"/>
                    <a:pt x="24742268" y="154655"/>
                  </a:cubicBezTo>
                  <a:lnTo>
                    <a:pt x="24742268" y="9190733"/>
                  </a:lnTo>
                  <a:cubicBezTo>
                    <a:pt x="24742268" y="9231612"/>
                    <a:pt x="24736172" y="9271126"/>
                    <a:pt x="24725376" y="9300082"/>
                  </a:cubicBezTo>
                  <a:cubicBezTo>
                    <a:pt x="24714581" y="9329037"/>
                    <a:pt x="24699849" y="9345389"/>
                    <a:pt x="24684610" y="9345389"/>
                  </a:cubicBezTo>
                  <a:lnTo>
                    <a:pt x="57658" y="9345389"/>
                  </a:lnTo>
                  <a:cubicBezTo>
                    <a:pt x="42418" y="9345389"/>
                    <a:pt x="27686" y="9329037"/>
                    <a:pt x="16891" y="9300082"/>
                  </a:cubicBezTo>
                  <a:cubicBezTo>
                    <a:pt x="6096" y="9271126"/>
                    <a:pt x="0" y="9231612"/>
                    <a:pt x="0" y="9190733"/>
                  </a:cubicBezTo>
                  <a:lnTo>
                    <a:pt x="0" y="154655"/>
                  </a:lnTo>
                  <a:cubicBezTo>
                    <a:pt x="0" y="113777"/>
                    <a:pt x="6096" y="74262"/>
                    <a:pt x="16891" y="45306"/>
                  </a:cubicBezTo>
                  <a:cubicBezTo>
                    <a:pt x="27686" y="16351"/>
                    <a:pt x="42291" y="0"/>
                    <a:pt x="57658" y="0"/>
                  </a:cubicBezTo>
                  <a:close/>
                </a:path>
              </a:pathLst>
            </a:custGeom>
            <a:blipFill>
              <a:blip r:embed="rId2"/>
              <a:stretch>
                <a:fillRect t="-303" b="-303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89896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121973" y="759779"/>
            <a:ext cx="1204405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 dirty="0">
                <a:solidFill>
                  <a:srgbClr val="227C9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 Bold"/>
              </a:rPr>
              <a:t>CHARGES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0" y="3017520"/>
            <a:ext cx="18288000" cy="5554980"/>
          </a:xfrm>
          <a:custGeom>
            <a:avLst/>
            <a:gdLst/>
            <a:ahLst/>
            <a:cxnLst/>
            <a:rect l="l" t="t" r="r" b="b"/>
            <a:pathLst>
              <a:path w="18288000" h="5554980">
                <a:moveTo>
                  <a:pt x="0" y="0"/>
                </a:moveTo>
                <a:lnTo>
                  <a:pt x="18288000" y="0"/>
                </a:lnTo>
                <a:lnTo>
                  <a:pt x="18288000" y="5554980"/>
                </a:lnTo>
                <a:lnTo>
                  <a:pt x="0" y="5554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4254193" y="7794832"/>
            <a:ext cx="4033807" cy="17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Source: healthsystemtracker.org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743200" y="197112"/>
            <a:ext cx="1204405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399" b="1" dirty="0">
                <a:solidFill>
                  <a:srgbClr val="227C9D"/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 Bold"/>
              </a:rPr>
              <a:t>HOSPITAL</a:t>
            </a:r>
            <a:r>
              <a:rPr lang="en-US" sz="7200" b="1" dirty="0">
                <a:solidFill>
                  <a:srgbClr val="FE6D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6399" b="1" dirty="0">
                <a:solidFill>
                  <a:srgbClr val="227C9D"/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 Bold"/>
              </a:rPr>
              <a:t>DATA</a:t>
            </a:r>
            <a:r>
              <a:rPr lang="en-US" sz="7200" b="1" dirty="0">
                <a:solidFill>
                  <a:srgbClr val="FE6D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6399" b="1" dirty="0">
                <a:solidFill>
                  <a:srgbClr val="227C9D"/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 Bold"/>
              </a:rPr>
              <a:t>AUDIT</a:t>
            </a:r>
          </a:p>
        </p:txBody>
      </p:sp>
      <p:sp>
        <p:nvSpPr>
          <p:cNvPr id="7" name="Freeform 7"/>
          <p:cNvSpPr/>
          <p:nvPr/>
        </p:nvSpPr>
        <p:spPr>
          <a:xfrm>
            <a:off x="3847993" y="1562100"/>
            <a:ext cx="10247534" cy="5547376"/>
          </a:xfrm>
          <a:custGeom>
            <a:avLst/>
            <a:gdLst/>
            <a:ahLst/>
            <a:cxnLst/>
            <a:rect l="l" t="t" r="r" b="b"/>
            <a:pathLst>
              <a:path w="12501997" h="7473686">
                <a:moveTo>
                  <a:pt x="0" y="0"/>
                </a:moveTo>
                <a:lnTo>
                  <a:pt x="12501997" y="0"/>
                </a:lnTo>
                <a:lnTo>
                  <a:pt x="12501997" y="7473685"/>
                </a:lnTo>
                <a:lnTo>
                  <a:pt x="0" y="747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750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594065" y="8039100"/>
            <a:ext cx="8342321" cy="101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1 Bold Italics"/>
                <a:cs typeface="Times New Roman" panose="02020603050405020304" pitchFamily="18" charset="0"/>
                <a:sym typeface="Canva Sans 1 Bold Italics"/>
              </a:rPr>
              <a:t>“46% of the 5879 hospitals that were required to comply with the HPT rule did not comply with the requirements to make information on their standard charges available to the public.”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39863" y="9945989"/>
            <a:ext cx="1897476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Source: oig.hhs.gov</a:t>
            </a:r>
          </a:p>
        </p:txBody>
      </p:sp>
    </p:spTree>
    <p:extLst>
      <p:ext uri="{BB962C8B-B14F-4D97-AF65-F5344CB8AC3E}">
        <p14:creationId xmlns:p14="http://schemas.microsoft.com/office/powerpoint/2010/main" val="295526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3376184" y="4100104"/>
            <a:ext cx="5010841" cy="3885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 flipV="1">
            <a:off x="9144000" y="4100103"/>
            <a:ext cx="5074390" cy="22483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032192" y="3427587"/>
            <a:ext cx="1343992" cy="134399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10526" y="3271424"/>
            <a:ext cx="1343992" cy="134399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980189" y="3379962"/>
            <a:ext cx="1343992" cy="134399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3886200" y="4899357"/>
            <a:ext cx="10764786" cy="4570758"/>
          </a:xfrm>
          <a:custGeom>
            <a:avLst/>
            <a:gdLst/>
            <a:ahLst/>
            <a:cxnLst/>
            <a:rect l="l" t="t" r="r" b="b"/>
            <a:pathLst>
              <a:path w="12407280" h="5502130">
                <a:moveTo>
                  <a:pt x="0" y="0"/>
                </a:moveTo>
                <a:lnTo>
                  <a:pt x="12407281" y="0"/>
                </a:lnTo>
                <a:lnTo>
                  <a:pt x="12407281" y="5502130"/>
                </a:lnTo>
                <a:lnTo>
                  <a:pt x="0" y="550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" t="-324" r="-169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026328" y="3806345"/>
            <a:ext cx="1343992" cy="49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2641" b="1" spc="31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6691" y="2055987"/>
            <a:ext cx="5667029" cy="139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16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Defined project objectives and scope and created reports to align with stakeholders</a:t>
            </a:r>
          </a:p>
          <a:p>
            <a:pPr algn="l">
              <a:lnSpc>
                <a:spcPts val="2160"/>
              </a:lnSpc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388620" lvl="1" indent="-194310" algn="l">
              <a:lnSpc>
                <a:spcPts val="216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Identified data sources for collection.</a:t>
            </a:r>
          </a:p>
          <a:p>
            <a:pPr algn="l">
              <a:lnSpc>
                <a:spcPts val="2160"/>
              </a:lnSpc>
            </a:pPr>
            <a:endParaRPr lang="en-US" sz="1800" dirty="0">
              <a:solidFill>
                <a:srgbClr val="54545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809051" y="3669777"/>
            <a:ext cx="1343992" cy="49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2641" b="1" spc="31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032886" y="3766828"/>
            <a:ext cx="1343992" cy="49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2641" b="1" spc="31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NOV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166217" y="2056179"/>
            <a:ext cx="6133811" cy="139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16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Consolidated datasets and created mini datasets for the front-end team.</a:t>
            </a:r>
          </a:p>
          <a:p>
            <a:pPr algn="l">
              <a:lnSpc>
                <a:spcPts val="2160"/>
              </a:lnSpc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388620" lvl="1" indent="-194310" algn="l">
              <a:lnSpc>
                <a:spcPts val="216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Focused on data cleaning, validation, and processing.</a:t>
            </a:r>
          </a:p>
          <a:p>
            <a:pPr algn="l">
              <a:lnSpc>
                <a:spcPts val="2160"/>
              </a:lnSpc>
            </a:pPr>
            <a:endParaRPr lang="en-US" sz="1800" dirty="0">
              <a:solidFill>
                <a:srgbClr val="54545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166709" y="1914489"/>
            <a:ext cx="5334624" cy="1676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l">
              <a:lnSpc>
                <a:spcPts val="2159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Developed initial data visualizations and performed preliminary analysis.</a:t>
            </a:r>
          </a:p>
          <a:p>
            <a:pPr algn="l">
              <a:lnSpc>
                <a:spcPts val="2159"/>
              </a:lnSpc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388618" lvl="1" indent="-194309" algn="l">
              <a:lnSpc>
                <a:spcPts val="2159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Created Docker containers and finalized the database setup.</a:t>
            </a:r>
          </a:p>
          <a:p>
            <a:pPr algn="ctr">
              <a:lnSpc>
                <a:spcPts val="2159"/>
              </a:lnSpc>
            </a:pPr>
            <a:endParaRPr lang="en-US" sz="1799" dirty="0">
              <a:solidFill>
                <a:srgbClr val="54545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TextBox 30"/>
          <p:cNvSpPr txBox="1"/>
          <p:nvPr/>
        </p:nvSpPr>
        <p:spPr>
          <a:xfrm>
            <a:off x="4288900" y="205347"/>
            <a:ext cx="10120714" cy="97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5"/>
              </a:lnSpc>
            </a:pPr>
            <a:r>
              <a:rPr lang="en-US" sz="6399" b="1" dirty="0">
                <a:solidFill>
                  <a:srgbClr val="227C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TIMELINE</a:t>
            </a:r>
          </a:p>
        </p:txBody>
      </p:sp>
      <p:sp>
        <p:nvSpPr>
          <p:cNvPr id="41" name="TextBox 31"/>
          <p:cNvSpPr txBox="1"/>
          <p:nvPr/>
        </p:nvSpPr>
        <p:spPr>
          <a:xfrm>
            <a:off x="805140" y="1156384"/>
            <a:ext cx="3504149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 Bold"/>
              </a:rPr>
              <a:t>Project Charter</a:t>
            </a:r>
          </a:p>
        </p:txBody>
      </p:sp>
      <p:sp>
        <p:nvSpPr>
          <p:cNvPr id="42" name="TextBox 36"/>
          <p:cNvSpPr txBox="1"/>
          <p:nvPr/>
        </p:nvSpPr>
        <p:spPr>
          <a:xfrm>
            <a:off x="5883720" y="1156384"/>
            <a:ext cx="6668958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 Bold"/>
              </a:rPr>
              <a:t>Data Gathering and Validation</a:t>
            </a:r>
          </a:p>
        </p:txBody>
      </p:sp>
      <p:sp>
        <p:nvSpPr>
          <p:cNvPr id="43" name="TextBox 38"/>
          <p:cNvSpPr txBox="1"/>
          <p:nvPr/>
        </p:nvSpPr>
        <p:spPr>
          <a:xfrm>
            <a:off x="13166709" y="1156384"/>
            <a:ext cx="4791344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 Bold"/>
              </a:rPr>
              <a:t>Database and Integration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121973" y="3434722"/>
            <a:ext cx="1204405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399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CHALLENGES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21973" y="4707262"/>
            <a:ext cx="12044053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227C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21973" y="5979802"/>
            <a:ext cx="1204405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399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LEARNINGS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13607110" y="6644274"/>
            <a:ext cx="4343400" cy="2678960"/>
          </a:xfrm>
          <a:custGeom>
            <a:avLst/>
            <a:gdLst/>
            <a:ahLst/>
            <a:cxnLst/>
            <a:rect l="l" t="t" r="r" b="b"/>
            <a:pathLst>
              <a:path w="5752392" h="3235721">
                <a:moveTo>
                  <a:pt x="0" y="0"/>
                </a:moveTo>
                <a:lnTo>
                  <a:pt x="5752393" y="0"/>
                </a:lnTo>
                <a:lnTo>
                  <a:pt x="5752393" y="3235721"/>
                </a:lnTo>
                <a:lnTo>
                  <a:pt x="0" y="3235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495299"/>
            <a:ext cx="18592799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DATA</a:t>
            </a:r>
            <a:r>
              <a:rPr lang="en-US" sz="7200" b="1" dirty="0">
                <a:solidFill>
                  <a:srgbClr val="FE6D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600" b="1" dirty="0">
                <a:solidFill>
                  <a:srgbClr val="227C9D"/>
                </a:solidFill>
                <a:latin typeface="Times New Roman Bold"/>
                <a:cs typeface="Times New Roman Bold"/>
                <a:sym typeface="Times New Roman Bold"/>
              </a:rPr>
              <a:t>SOURCING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67618" y="3678555"/>
            <a:ext cx="6361122" cy="247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HIPAA-CPT Codes &amp; Descriptions</a:t>
            </a:r>
          </a:p>
          <a:p>
            <a:pPr marL="690881" lvl="1" indent="-345440" algn="l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Lack of Domain expertise </a:t>
            </a:r>
          </a:p>
          <a:p>
            <a:pPr marL="690881" lvl="1" indent="-345440" algn="l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Paywall Issue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3266" y="2751230"/>
            <a:ext cx="7769161" cy="84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b="1" dirty="0">
                <a:solidFill>
                  <a:srgbClr val="227C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566965" y="2751230"/>
            <a:ext cx="8167439" cy="3250024"/>
            <a:chOff x="0" y="0"/>
            <a:chExt cx="10889919" cy="433336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127360"/>
              <a:ext cx="9806870" cy="3206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 algn="l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/>
                </a:rPr>
                <a:t>Federal websites, Reddit, ChatGPT</a:t>
              </a:r>
            </a:p>
            <a:p>
              <a:pPr marL="690881" lvl="1" indent="-345440" algn="l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/>
                </a:rPr>
                <a:t>Healthcare domain expert consultations</a:t>
              </a:r>
            </a:p>
            <a:p>
              <a:pPr marL="690881" lvl="1" indent="-345440" algn="l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/>
                </a:rPr>
                <a:t>Communication with hospitals </a:t>
              </a:r>
            </a:p>
            <a:p>
              <a:pPr marL="690881" lvl="1" indent="-345440" algn="l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/>
                </a:rPr>
                <a:t>Reduced Scope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31038" y="0"/>
              <a:ext cx="10358881" cy="1126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44"/>
                </a:lnSpc>
              </a:pPr>
              <a:r>
                <a:rPr lang="en-US" sz="5600" b="1">
                  <a:solidFill>
                    <a:srgbClr val="227C9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SOLUTIONS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592970" y="7254607"/>
            <a:ext cx="7769161" cy="866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sz="5700" b="1">
                <a:solidFill>
                  <a:srgbClr val="227C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LEARNINGS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96326" y="8221266"/>
            <a:ext cx="10864828" cy="117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Acquiring domain knowledge is essential in niche projects to build a robust and impactful product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</TotalTime>
  <Words>1401</Words>
  <Application>Microsoft Office PowerPoint</Application>
  <PresentationFormat>Custom</PresentationFormat>
  <Paragraphs>211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DM Sans Bold</vt:lpstr>
      <vt:lpstr>Arial</vt:lpstr>
      <vt:lpstr>Calibri</vt:lpstr>
      <vt:lpstr>Canva Sans 1 Italics</vt:lpstr>
      <vt:lpstr>Kollektif Bold</vt:lpstr>
      <vt:lpstr>Times New Roman Bold</vt:lpstr>
      <vt:lpstr>Canva Sans 1</vt:lpstr>
      <vt:lpstr>Times New Roman</vt:lpstr>
      <vt:lpstr>Quicksand Bold</vt:lpstr>
      <vt:lpstr>Times New Roman Italics</vt:lpstr>
      <vt:lpstr>Quicksand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CLEARCARE DATA</dc:title>
  <dc:creator>Utkarsha</dc:creator>
  <cp:lastModifiedBy>Chandgadkar, Utkarsha Anil</cp:lastModifiedBy>
  <cp:revision>21</cp:revision>
  <dcterms:created xsi:type="dcterms:W3CDTF">2006-08-16T00:00:00Z</dcterms:created>
  <dcterms:modified xsi:type="dcterms:W3CDTF">2024-12-04T02:47:17Z</dcterms:modified>
  <dc:identifier>DAGYMX3ZQPs</dc:identifier>
</cp:coreProperties>
</file>